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handoutMasterIdLst>
    <p:handoutMasterId r:id="rId29"/>
  </p:handoutMasterIdLst>
  <p:sldIdLst>
    <p:sldId id="256" r:id="rId2"/>
    <p:sldId id="257" r:id="rId3"/>
    <p:sldId id="258" r:id="rId4"/>
    <p:sldId id="283" r:id="rId5"/>
    <p:sldId id="259" r:id="rId6"/>
    <p:sldId id="260" r:id="rId7"/>
    <p:sldId id="277" r:id="rId8"/>
    <p:sldId id="264" r:id="rId9"/>
    <p:sldId id="265" r:id="rId10"/>
    <p:sldId id="266" r:id="rId11"/>
    <p:sldId id="267" r:id="rId12"/>
    <p:sldId id="268" r:id="rId13"/>
    <p:sldId id="276" r:id="rId14"/>
    <p:sldId id="269" r:id="rId15"/>
    <p:sldId id="273" r:id="rId16"/>
    <p:sldId id="274" r:id="rId17"/>
    <p:sldId id="284" r:id="rId18"/>
    <p:sldId id="285" r:id="rId19"/>
    <p:sldId id="286" r:id="rId20"/>
    <p:sldId id="287" r:id="rId21"/>
    <p:sldId id="275" r:id="rId22"/>
    <p:sldId id="278" r:id="rId23"/>
    <p:sldId id="279" r:id="rId24"/>
    <p:sldId id="280" r:id="rId25"/>
    <p:sldId id="281" r:id="rId26"/>
    <p:sldId id="282" r:id="rId27"/>
    <p:sldId id="271" r:id="rId28"/>
  </p:sldIdLst>
  <p:sldSz cx="9144000" cy="6858000" type="screen4x3"/>
  <p:notesSz cx="7010400" cy="92964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4" d="100"/>
          <a:sy n="94" d="100"/>
        </p:scale>
        <p:origin x="7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3" tIns="46581" rIns="93163" bIns="46581" numCol="1" anchor="t" anchorCtr="0" compatLnSpc="1">
            <a:prstTxWarp prst="textNoShape">
              <a:avLst/>
            </a:prstTxWarp>
          </a:bodyPr>
          <a:lstStyle>
            <a:lvl1pPr defTabSz="931863">
              <a:defRPr sz="1200"/>
            </a:lvl1pPr>
          </a:lstStyle>
          <a:p>
            <a:endParaRPr lang="en-US"/>
          </a:p>
        </p:txBody>
      </p:sp>
      <p:sp>
        <p:nvSpPr>
          <p:cNvPr id="624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3" tIns="46581" rIns="93163" bIns="46581" numCol="1" anchor="t" anchorCtr="0" compatLnSpc="1">
            <a:prstTxWarp prst="textNoShape">
              <a:avLst/>
            </a:prstTxWarp>
          </a:bodyPr>
          <a:lstStyle>
            <a:lvl1pPr algn="r" defTabSz="931863">
              <a:defRPr sz="1200"/>
            </a:lvl1pPr>
          </a:lstStyle>
          <a:p>
            <a:endParaRPr lang="en-US"/>
          </a:p>
        </p:txBody>
      </p:sp>
      <p:sp>
        <p:nvSpPr>
          <p:cNvPr id="624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3" tIns="46581" rIns="93163" bIns="46581" numCol="1" anchor="b" anchorCtr="0" compatLnSpc="1">
            <a:prstTxWarp prst="textNoShape">
              <a:avLst/>
            </a:prstTxWarp>
          </a:bodyPr>
          <a:lstStyle>
            <a:lvl1pPr defTabSz="931863">
              <a:defRPr sz="1200"/>
            </a:lvl1pPr>
          </a:lstStyle>
          <a:p>
            <a:endParaRPr lang="en-US"/>
          </a:p>
        </p:txBody>
      </p:sp>
      <p:sp>
        <p:nvSpPr>
          <p:cNvPr id="624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3" tIns="46581" rIns="93163" bIns="46581" numCol="1" anchor="b" anchorCtr="0" compatLnSpc="1">
            <a:prstTxWarp prst="textNoShape">
              <a:avLst/>
            </a:prstTxWarp>
          </a:bodyPr>
          <a:lstStyle>
            <a:lvl1pPr algn="r" defTabSz="931863">
              <a:defRPr sz="1200"/>
            </a:lvl1pPr>
          </a:lstStyle>
          <a:p>
            <a:fld id="{68B3A4F8-3D22-438A-8172-A45E859AAAEC}" type="slidenum">
              <a:rPr lang="en-US"/>
              <a:pPr/>
              <a:t>‹#›</a:t>
            </a:fld>
            <a:endParaRPr lang="en-US"/>
          </a:p>
        </p:txBody>
      </p:sp>
    </p:spTree>
    <p:extLst>
      <p:ext uri="{BB962C8B-B14F-4D97-AF65-F5344CB8AC3E}">
        <p14:creationId xmlns:p14="http://schemas.microsoft.com/office/powerpoint/2010/main" val="15506074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F87AAF-222E-43EE-B567-44B6BCBD4CE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83FCD8-50B7-40C6-B06B-16330715DF6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612649-0D0C-458A-AAD6-B5DF58DF186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FCDE36-2ECD-4D37-8C56-2CF32393BE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4516E7-B0AA-4057-B712-98D17412143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87904C-BF3F-4E32-9274-AB59662E474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D0DD6B-9717-4008-8D87-F9A6403B802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B08BD0A-DC1C-473F-80F2-3576B8C50CA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719D30C-7D59-4082-B42A-E3F66DF9DB6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EE03D2-52BE-49BB-92D5-1AA4A4E0467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5EFB46-F1B7-48F6-8AA9-4E14AF59C2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6E498D7-2E1A-4FB1-98D8-07EC07C6BF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b="0" i="0" u="none">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b="0" i="0" u="none">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sz="4000"/>
              <a:t>FUJI S9100IR</a:t>
            </a:r>
            <a:br>
              <a:rPr lang="en-US" sz="4000"/>
            </a:br>
            <a:r>
              <a:rPr lang="en-US" sz="4000"/>
              <a:t>(Infrared Digital Camera)</a:t>
            </a:r>
          </a:p>
        </p:txBody>
      </p:sp>
      <p:pic>
        <p:nvPicPr>
          <p:cNvPr id="2053" name="Picture 5" descr="IMG_0053"/>
          <p:cNvPicPr>
            <a:picLocks noGrp="1" noChangeAspect="1" noChangeArrowheads="1"/>
          </p:cNvPicPr>
          <p:nvPr>
            <p:ph idx="1"/>
          </p:nvPr>
        </p:nvPicPr>
        <p:blipFill>
          <a:blip r:embed="rId2" cstate="print"/>
          <a:srcRect/>
          <a:stretch>
            <a:fillRect/>
          </a:stretch>
        </p:blipFill>
        <p:spPr>
          <a:xfrm>
            <a:off x="1176338" y="1600200"/>
            <a:ext cx="6789737" cy="4525963"/>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Fuji IR Buttons</a:t>
            </a:r>
          </a:p>
        </p:txBody>
      </p:sp>
      <p:pic>
        <p:nvPicPr>
          <p:cNvPr id="45060" name="Picture 4" descr="IMG_0057"/>
          <p:cNvPicPr>
            <a:picLocks noGrp="1" noChangeAspect="1" noChangeArrowheads="1"/>
          </p:cNvPicPr>
          <p:nvPr>
            <p:ph idx="1"/>
          </p:nvPr>
        </p:nvPicPr>
        <p:blipFill>
          <a:blip r:embed="rId2" cstate="print">
            <a:lum contrast="42000"/>
          </a:blip>
          <a:srcRect/>
          <a:stretch>
            <a:fillRect/>
          </a:stretch>
        </p:blipFill>
        <p:spPr>
          <a:xfrm>
            <a:off x="1176338" y="1600200"/>
            <a:ext cx="6789737" cy="4525963"/>
          </a:xfrm>
          <a:noFill/>
          <a:ln/>
        </p:spPr>
      </p:pic>
      <p:sp>
        <p:nvSpPr>
          <p:cNvPr id="45062" name="Text Box 6"/>
          <p:cNvSpPr txBox="1">
            <a:spLocks noChangeArrowheads="1"/>
          </p:cNvSpPr>
          <p:nvPr/>
        </p:nvSpPr>
        <p:spPr bwMode="auto">
          <a:xfrm>
            <a:off x="1371600" y="4419600"/>
            <a:ext cx="1600200" cy="1190625"/>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Quick switch to set ISO, file size, and color mode</a:t>
            </a:r>
          </a:p>
        </p:txBody>
      </p:sp>
      <p:sp>
        <p:nvSpPr>
          <p:cNvPr id="45064" name="Line 8"/>
          <p:cNvSpPr>
            <a:spLocks noChangeShapeType="1"/>
          </p:cNvSpPr>
          <p:nvPr/>
        </p:nvSpPr>
        <p:spPr bwMode="auto">
          <a:xfrm flipV="1">
            <a:off x="3048000" y="4191000"/>
            <a:ext cx="1524000" cy="457200"/>
          </a:xfrm>
          <a:prstGeom prst="line">
            <a:avLst/>
          </a:prstGeom>
          <a:noFill/>
          <a:ln w="9525">
            <a:solidFill>
              <a:schemeClr val="tx1"/>
            </a:solidFill>
            <a:round/>
            <a:headEnd/>
            <a:tailEnd type="triangle" w="med" len="med"/>
          </a:ln>
          <a:effectLst/>
        </p:spPr>
        <p:txBody>
          <a:bodyPr/>
          <a:lstStyle/>
          <a:p>
            <a:endParaRPr lang="en-US"/>
          </a:p>
        </p:txBody>
      </p:sp>
      <p:sp>
        <p:nvSpPr>
          <p:cNvPr id="45065" name="Line 9"/>
          <p:cNvSpPr>
            <a:spLocks noChangeShapeType="1"/>
          </p:cNvSpPr>
          <p:nvPr/>
        </p:nvSpPr>
        <p:spPr bwMode="auto">
          <a:xfrm flipV="1">
            <a:off x="3048000" y="4191000"/>
            <a:ext cx="1600200" cy="381000"/>
          </a:xfrm>
          <a:prstGeom prst="line">
            <a:avLst/>
          </a:prstGeom>
          <a:noFill/>
          <a:ln w="9525">
            <a:solidFill>
              <a:schemeClr val="bg1"/>
            </a:solidFill>
            <a:round/>
            <a:headEnd/>
            <a:tailEnd type="triangle" w="med" len="med"/>
          </a:ln>
          <a:effectLst/>
        </p:spPr>
        <p:txBody>
          <a:bodyPr/>
          <a:lstStyle/>
          <a:p>
            <a:endParaRPr lang="en-US"/>
          </a:p>
        </p:txBody>
      </p:sp>
      <p:sp>
        <p:nvSpPr>
          <p:cNvPr id="45066" name="Text Box 10"/>
          <p:cNvSpPr txBox="1">
            <a:spLocks noChangeArrowheads="1"/>
          </p:cNvSpPr>
          <p:nvPr/>
        </p:nvSpPr>
        <p:spPr bwMode="auto">
          <a:xfrm>
            <a:off x="5410200" y="3048000"/>
            <a:ext cx="16764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Display toggle</a:t>
            </a:r>
          </a:p>
        </p:txBody>
      </p:sp>
      <p:sp>
        <p:nvSpPr>
          <p:cNvPr id="45067" name="Line 11"/>
          <p:cNvSpPr>
            <a:spLocks noChangeShapeType="1"/>
          </p:cNvSpPr>
          <p:nvPr/>
        </p:nvSpPr>
        <p:spPr bwMode="auto">
          <a:xfrm flipH="1">
            <a:off x="5257800" y="3200400"/>
            <a:ext cx="152400" cy="76200"/>
          </a:xfrm>
          <a:prstGeom prst="line">
            <a:avLst/>
          </a:prstGeom>
          <a:noFill/>
          <a:ln w="9525">
            <a:solidFill>
              <a:schemeClr val="bg1"/>
            </a:solidFill>
            <a:round/>
            <a:headEnd/>
            <a:tailEnd type="triangle" w="med" len="med"/>
          </a:ln>
          <a:effectLst/>
        </p:spPr>
        <p:txBody>
          <a:bodyPr/>
          <a:lstStyle/>
          <a:p>
            <a:endParaRPr lang="en-US"/>
          </a:p>
        </p:txBody>
      </p:sp>
      <p:sp>
        <p:nvSpPr>
          <p:cNvPr id="45068" name="Text Box 12"/>
          <p:cNvSpPr txBox="1">
            <a:spLocks noChangeArrowheads="1"/>
          </p:cNvSpPr>
          <p:nvPr/>
        </p:nvSpPr>
        <p:spPr bwMode="auto">
          <a:xfrm>
            <a:off x="5562600" y="3657600"/>
            <a:ext cx="1447800" cy="366713"/>
          </a:xfrm>
          <a:prstGeom prst="rect">
            <a:avLst/>
          </a:prstGeom>
          <a:noFill/>
          <a:ln w="9525">
            <a:noFill/>
            <a:miter lim="800000"/>
            <a:headEnd/>
            <a:tailEnd/>
          </a:ln>
          <a:effectLst/>
        </p:spPr>
        <p:txBody>
          <a:bodyPr>
            <a:spAutoFit/>
          </a:bodyPr>
          <a:lstStyle/>
          <a:p>
            <a:pPr>
              <a:spcBef>
                <a:spcPct val="50000"/>
              </a:spcBef>
            </a:pPr>
            <a:r>
              <a:rPr lang="en-US"/>
              <a:t>Fine focus</a:t>
            </a:r>
          </a:p>
        </p:txBody>
      </p:sp>
      <p:sp>
        <p:nvSpPr>
          <p:cNvPr id="45070" name="Text Box 14"/>
          <p:cNvSpPr txBox="1">
            <a:spLocks noChangeArrowheads="1"/>
          </p:cNvSpPr>
          <p:nvPr/>
        </p:nvSpPr>
        <p:spPr bwMode="auto">
          <a:xfrm>
            <a:off x="5334000" y="3581400"/>
            <a:ext cx="18288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Fine focus</a:t>
            </a:r>
          </a:p>
        </p:txBody>
      </p:sp>
      <p:sp>
        <p:nvSpPr>
          <p:cNvPr id="45071" name="Line 15"/>
          <p:cNvSpPr>
            <a:spLocks noChangeShapeType="1"/>
          </p:cNvSpPr>
          <p:nvPr/>
        </p:nvSpPr>
        <p:spPr bwMode="auto">
          <a:xfrm flipH="1" flipV="1">
            <a:off x="5181600" y="3657600"/>
            <a:ext cx="152400" cy="76200"/>
          </a:xfrm>
          <a:prstGeom prst="line">
            <a:avLst/>
          </a:prstGeom>
          <a:noFill/>
          <a:ln w="9525">
            <a:solidFill>
              <a:schemeClr val="bg1"/>
            </a:solidFill>
            <a:round/>
            <a:headEnd/>
            <a:tailEnd type="triangle" w="med" len="med"/>
          </a:ln>
          <a:effectLst/>
        </p:spPr>
        <p:txBody>
          <a:bodyPr/>
          <a:lstStyle/>
          <a:p>
            <a:endParaRPr lang="en-US"/>
          </a:p>
        </p:txBody>
      </p:sp>
      <p:sp>
        <p:nvSpPr>
          <p:cNvPr id="45072" name="Text Box 16"/>
          <p:cNvSpPr txBox="1">
            <a:spLocks noChangeArrowheads="1"/>
          </p:cNvSpPr>
          <p:nvPr/>
        </p:nvSpPr>
        <p:spPr bwMode="auto">
          <a:xfrm>
            <a:off x="5181600" y="5105400"/>
            <a:ext cx="10668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menu</a:t>
            </a:r>
          </a:p>
        </p:txBody>
      </p:sp>
      <p:sp>
        <p:nvSpPr>
          <p:cNvPr id="45073" name="Line 17"/>
          <p:cNvSpPr>
            <a:spLocks noChangeShapeType="1"/>
          </p:cNvSpPr>
          <p:nvPr/>
        </p:nvSpPr>
        <p:spPr bwMode="auto">
          <a:xfrm flipV="1">
            <a:off x="5257800" y="4572000"/>
            <a:ext cx="228600" cy="533400"/>
          </a:xfrm>
          <a:prstGeom prst="line">
            <a:avLst/>
          </a:prstGeom>
          <a:noFill/>
          <a:ln w="9525">
            <a:solidFill>
              <a:schemeClr val="bg1"/>
            </a:solidFill>
            <a:round/>
            <a:headEnd/>
            <a:tailEnd type="triangle" w="med" len="med"/>
          </a:ln>
          <a:effec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Fuji IR Buttons</a:t>
            </a:r>
          </a:p>
        </p:txBody>
      </p:sp>
      <p:pic>
        <p:nvPicPr>
          <p:cNvPr id="47108" name="Picture 4" descr="IMG_0058"/>
          <p:cNvPicPr>
            <a:picLocks noGrp="1" noChangeAspect="1" noChangeArrowheads="1"/>
          </p:cNvPicPr>
          <p:nvPr>
            <p:ph idx="1"/>
          </p:nvPr>
        </p:nvPicPr>
        <p:blipFill>
          <a:blip r:embed="rId2" cstate="print">
            <a:lum contrast="24000"/>
          </a:blip>
          <a:srcRect/>
          <a:stretch>
            <a:fillRect/>
          </a:stretch>
        </p:blipFill>
        <p:spPr>
          <a:xfrm>
            <a:off x="1143000" y="1524000"/>
            <a:ext cx="6789738" cy="4525963"/>
          </a:xfrm>
          <a:noFill/>
          <a:ln/>
        </p:spPr>
      </p:pic>
      <p:sp>
        <p:nvSpPr>
          <p:cNvPr id="47110" name="Text Box 6"/>
          <p:cNvSpPr txBox="1">
            <a:spLocks noChangeArrowheads="1"/>
          </p:cNvSpPr>
          <p:nvPr/>
        </p:nvSpPr>
        <p:spPr bwMode="auto">
          <a:xfrm>
            <a:off x="5791200" y="3886200"/>
            <a:ext cx="762000" cy="641350"/>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 auto focus</a:t>
            </a:r>
          </a:p>
        </p:txBody>
      </p:sp>
      <p:sp>
        <p:nvSpPr>
          <p:cNvPr id="47112" name="Line 8"/>
          <p:cNvSpPr>
            <a:spLocks noChangeShapeType="1"/>
          </p:cNvSpPr>
          <p:nvPr/>
        </p:nvSpPr>
        <p:spPr bwMode="auto">
          <a:xfrm flipH="1">
            <a:off x="5562600" y="4038600"/>
            <a:ext cx="304800" cy="152400"/>
          </a:xfrm>
          <a:prstGeom prst="line">
            <a:avLst/>
          </a:prstGeom>
          <a:noFill/>
          <a:ln w="9525">
            <a:solidFill>
              <a:schemeClr val="bg1"/>
            </a:solidFill>
            <a:round/>
            <a:headEnd/>
            <a:tailEnd type="triangle" w="med" len="med"/>
          </a:ln>
          <a:effectLst/>
        </p:spPr>
        <p:txBody>
          <a:bodyPr/>
          <a:lstStyle/>
          <a:p>
            <a:endParaRPr lang="en-US"/>
          </a:p>
        </p:txBody>
      </p:sp>
      <p:sp>
        <p:nvSpPr>
          <p:cNvPr id="47113" name="Text Box 9"/>
          <p:cNvSpPr txBox="1">
            <a:spLocks noChangeArrowheads="1"/>
          </p:cNvSpPr>
          <p:nvPr/>
        </p:nvSpPr>
        <p:spPr bwMode="auto">
          <a:xfrm>
            <a:off x="5105400" y="5029200"/>
            <a:ext cx="1371600" cy="641350"/>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Macro switch</a:t>
            </a:r>
          </a:p>
        </p:txBody>
      </p:sp>
      <p:sp>
        <p:nvSpPr>
          <p:cNvPr id="47114" name="Line 10"/>
          <p:cNvSpPr>
            <a:spLocks noChangeShapeType="1"/>
          </p:cNvSpPr>
          <p:nvPr/>
        </p:nvSpPr>
        <p:spPr bwMode="auto">
          <a:xfrm flipV="1">
            <a:off x="5181600" y="4800600"/>
            <a:ext cx="0" cy="228600"/>
          </a:xfrm>
          <a:prstGeom prst="line">
            <a:avLst/>
          </a:prstGeom>
          <a:noFill/>
          <a:ln w="9525">
            <a:solidFill>
              <a:schemeClr val="bg1"/>
            </a:solidFill>
            <a:round/>
            <a:headEnd/>
            <a:tailEnd type="triangle" w="med" len="med"/>
          </a:ln>
          <a:effectLst/>
        </p:spPr>
        <p:txBody>
          <a:bodyPr/>
          <a:lstStyle/>
          <a:p>
            <a:endParaRPr lang="en-US"/>
          </a:p>
        </p:txBody>
      </p:sp>
      <p:sp>
        <p:nvSpPr>
          <p:cNvPr id="47115" name="Text Box 11"/>
          <p:cNvSpPr txBox="1">
            <a:spLocks noChangeArrowheads="1"/>
          </p:cNvSpPr>
          <p:nvPr/>
        </p:nvSpPr>
        <p:spPr bwMode="auto">
          <a:xfrm>
            <a:off x="2209800" y="4038600"/>
            <a:ext cx="1066800" cy="915988"/>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Manual focus switch</a:t>
            </a:r>
          </a:p>
        </p:txBody>
      </p:sp>
      <p:sp>
        <p:nvSpPr>
          <p:cNvPr id="47116" name="Line 12"/>
          <p:cNvSpPr>
            <a:spLocks noChangeShapeType="1"/>
          </p:cNvSpPr>
          <p:nvPr/>
        </p:nvSpPr>
        <p:spPr bwMode="auto">
          <a:xfrm>
            <a:off x="3048000" y="4876800"/>
            <a:ext cx="457200" cy="304800"/>
          </a:xfrm>
          <a:prstGeom prst="line">
            <a:avLst/>
          </a:prstGeom>
          <a:noFill/>
          <a:ln w="9525">
            <a:solidFill>
              <a:schemeClr val="bg1"/>
            </a:solidFill>
            <a:round/>
            <a:headEnd/>
            <a:tailEnd type="triangle" w="med" len="med"/>
          </a:ln>
          <a:effectLst/>
        </p:spPr>
        <p:txBody>
          <a:bodyPr/>
          <a:lstStyle/>
          <a:p>
            <a:endParaRPr lang="en-US"/>
          </a:p>
        </p:txBody>
      </p:sp>
      <p:sp>
        <p:nvSpPr>
          <p:cNvPr id="47117" name="Text Box 13"/>
          <p:cNvSpPr txBox="1">
            <a:spLocks noChangeArrowheads="1"/>
          </p:cNvSpPr>
          <p:nvPr/>
        </p:nvSpPr>
        <p:spPr bwMode="auto">
          <a:xfrm>
            <a:off x="3352800" y="5715000"/>
            <a:ext cx="1524000" cy="825500"/>
          </a:xfrm>
          <a:prstGeom prst="rect">
            <a:avLst/>
          </a:prstGeom>
          <a:noFill/>
          <a:ln w="9525">
            <a:noFill/>
            <a:miter lim="800000"/>
            <a:headEnd/>
            <a:tailEnd/>
          </a:ln>
          <a:effectLst/>
        </p:spPr>
        <p:txBody>
          <a:bodyPr>
            <a:spAutoFit/>
          </a:bodyPr>
          <a:lstStyle/>
          <a:p>
            <a:pPr>
              <a:spcBef>
                <a:spcPct val="50000"/>
              </a:spcBef>
            </a:pPr>
            <a:r>
              <a:rPr lang="en-US" sz="1600"/>
              <a:t>One time focus:  good for manual</a:t>
            </a:r>
          </a:p>
        </p:txBody>
      </p:sp>
      <p:sp>
        <p:nvSpPr>
          <p:cNvPr id="47118" name="Line 14"/>
          <p:cNvSpPr>
            <a:spLocks noChangeShapeType="1"/>
          </p:cNvSpPr>
          <p:nvPr/>
        </p:nvSpPr>
        <p:spPr bwMode="auto">
          <a:xfrm flipV="1">
            <a:off x="4191000" y="4191000"/>
            <a:ext cx="914400" cy="1524000"/>
          </a:xfrm>
          <a:prstGeom prst="line">
            <a:avLst/>
          </a:prstGeom>
          <a:noFill/>
          <a:ln w="9525">
            <a:solidFill>
              <a:schemeClr val="bg1"/>
            </a:solidFill>
            <a:round/>
            <a:headEnd/>
            <a:tailEnd type="triangle" w="med" len="med"/>
          </a:ln>
          <a:effec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 Taking An IR Image</a:t>
            </a:r>
          </a:p>
        </p:txBody>
      </p:sp>
      <p:sp>
        <p:nvSpPr>
          <p:cNvPr id="50179" name="Rectangle 3"/>
          <p:cNvSpPr>
            <a:spLocks noGrp="1" noChangeArrowheads="1"/>
          </p:cNvSpPr>
          <p:nvPr>
            <p:ph type="body" idx="1"/>
          </p:nvPr>
        </p:nvSpPr>
        <p:spPr>
          <a:xfrm>
            <a:off x="457200" y="1600200"/>
            <a:ext cx="8229600" cy="4800600"/>
          </a:xfrm>
        </p:spPr>
        <p:txBody>
          <a:bodyPr/>
          <a:lstStyle/>
          <a:p>
            <a:pPr>
              <a:lnSpc>
                <a:spcPct val="80000"/>
              </a:lnSpc>
            </a:pPr>
            <a:r>
              <a:rPr lang="en-US" sz="2400" dirty="0"/>
              <a:t>Apply the appropriate </a:t>
            </a:r>
            <a:r>
              <a:rPr lang="en-US" sz="2400" dirty="0" smtClean="0"/>
              <a:t>filter:  IR Filter</a:t>
            </a:r>
            <a:endParaRPr lang="en-US" sz="2400" dirty="0"/>
          </a:p>
          <a:p>
            <a:pPr>
              <a:lnSpc>
                <a:spcPct val="80000"/>
              </a:lnSpc>
            </a:pPr>
            <a:r>
              <a:rPr lang="en-US" sz="2400" dirty="0"/>
              <a:t>Set the camera to “P” and try an image with visible light.  Then try an image with the on-camera flash.  Then set the color mode to BW by </a:t>
            </a:r>
            <a:r>
              <a:rPr lang="en-US" sz="2400" i="1" dirty="0"/>
              <a:t>f  then STD then menu&gt; then BW.  Try with and without on-camera flash.</a:t>
            </a:r>
          </a:p>
          <a:p>
            <a:pPr>
              <a:lnSpc>
                <a:spcPct val="80000"/>
              </a:lnSpc>
            </a:pPr>
            <a:r>
              <a:rPr lang="en-US" sz="2400" i="1" dirty="0"/>
              <a:t>Apply green (590 nm) or red (615 nm) light from the light source to the target.  You will most likely need to manual </a:t>
            </a:r>
            <a:r>
              <a:rPr lang="en-US" sz="2400" i="1" dirty="0" smtClean="0"/>
              <a:t>focus and time expose.  Or, use an IR light or the Photoflood Bulb source. </a:t>
            </a:r>
            <a:r>
              <a:rPr lang="en-US" sz="2400" i="1" dirty="0"/>
              <a:t>Take images.  Have the target, if living organism, cover eyes.</a:t>
            </a:r>
          </a:p>
          <a:p>
            <a:pPr>
              <a:lnSpc>
                <a:spcPct val="80000"/>
              </a:lnSpc>
            </a:pPr>
            <a:r>
              <a:rPr lang="en-US" sz="2400" i="1" dirty="0"/>
              <a:t>Images taken in the STD color mode may have a pink hue.  Images taken in the BW mode will be grey and white.</a:t>
            </a:r>
          </a:p>
          <a:p>
            <a:pPr>
              <a:lnSpc>
                <a:spcPct val="80000"/>
              </a:lnSpc>
            </a:pPr>
            <a:r>
              <a:rPr lang="en-US" sz="2400" dirty="0"/>
              <a:t>The on camera flash seems to provide sufficient light for close-up images of blood.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A Word About Light Intensity</a:t>
            </a:r>
          </a:p>
        </p:txBody>
      </p:sp>
      <p:sp>
        <p:nvSpPr>
          <p:cNvPr id="65539" name="Rectangle 3"/>
          <p:cNvSpPr>
            <a:spLocks noGrp="1" noChangeArrowheads="1"/>
          </p:cNvSpPr>
          <p:nvPr>
            <p:ph type="body" idx="1"/>
          </p:nvPr>
        </p:nvSpPr>
        <p:spPr/>
        <p:txBody>
          <a:bodyPr/>
          <a:lstStyle/>
          <a:p>
            <a:r>
              <a:rPr lang="en-US" sz="2800"/>
              <a:t>The rule for intensity is 1/X</a:t>
            </a:r>
            <a:r>
              <a:rPr lang="en-US" sz="2800" baseline="30000"/>
              <a:t>2</a:t>
            </a:r>
            <a:r>
              <a:rPr lang="en-US" sz="2800"/>
              <a:t>.</a:t>
            </a:r>
          </a:p>
          <a:p>
            <a:r>
              <a:rPr lang="en-US" sz="2800"/>
              <a:t>This means if the light is a 2 feet and you move it away to 4 feet the intensity will ¼ at 4 feet what it was at 2 feet.  So, if you move from 4 feet to 2 feet it will be 4 times as great.</a:t>
            </a:r>
          </a:p>
          <a:p>
            <a:r>
              <a:rPr lang="en-US" sz="2800"/>
              <a:t>If you do not see much of an image, move the light closer or time expose.  If you cannot get auto focus due to intensity of light, manual focus and time expose.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DSIR0233"/>
          <p:cNvPicPr>
            <a:picLocks noChangeAspect="1" noChangeArrowheads="1"/>
          </p:cNvPicPr>
          <p:nvPr/>
        </p:nvPicPr>
        <p:blipFill>
          <a:blip r:embed="rId2" cstate="print">
            <a:lum contrast="12000"/>
          </a:blip>
          <a:srcRect l="39394" t="12121"/>
          <a:stretch>
            <a:fillRect/>
          </a:stretch>
        </p:blipFill>
        <p:spPr bwMode="auto">
          <a:xfrm>
            <a:off x="5257800" y="513397"/>
            <a:ext cx="3733800" cy="4060508"/>
          </a:xfrm>
          <a:prstGeom prst="rect">
            <a:avLst/>
          </a:prstGeom>
          <a:noFill/>
        </p:spPr>
      </p:pic>
      <p:pic>
        <p:nvPicPr>
          <p:cNvPr id="51205" name="Picture 5" descr="DSCF1517"/>
          <p:cNvPicPr>
            <a:picLocks noChangeAspect="1" noChangeArrowheads="1"/>
          </p:cNvPicPr>
          <p:nvPr/>
        </p:nvPicPr>
        <p:blipFill>
          <a:blip r:embed="rId3" cstate="print"/>
          <a:srcRect l="22727" t="2020"/>
          <a:stretch>
            <a:fillRect/>
          </a:stretch>
        </p:blipFill>
        <p:spPr bwMode="auto">
          <a:xfrm>
            <a:off x="990600" y="2667000"/>
            <a:ext cx="3886200" cy="3695700"/>
          </a:xfrm>
          <a:prstGeom prst="rect">
            <a:avLst/>
          </a:prstGeom>
          <a:noFill/>
        </p:spPr>
      </p:pic>
      <p:sp>
        <p:nvSpPr>
          <p:cNvPr id="51206" name="Text Box 6"/>
          <p:cNvSpPr txBox="1">
            <a:spLocks noChangeArrowheads="1"/>
          </p:cNvSpPr>
          <p:nvPr/>
        </p:nvSpPr>
        <p:spPr bwMode="auto">
          <a:xfrm>
            <a:off x="1066800" y="838200"/>
            <a:ext cx="2438400" cy="915988"/>
          </a:xfrm>
          <a:prstGeom prst="rect">
            <a:avLst/>
          </a:prstGeom>
          <a:noFill/>
          <a:ln w="9525">
            <a:noFill/>
            <a:miter lim="800000"/>
            <a:headEnd/>
            <a:tailEnd/>
          </a:ln>
          <a:effectLst/>
        </p:spPr>
        <p:txBody>
          <a:bodyPr>
            <a:spAutoFit/>
          </a:bodyPr>
          <a:lstStyle/>
          <a:p>
            <a:pPr>
              <a:spcBef>
                <a:spcPct val="50000"/>
              </a:spcBef>
            </a:pPr>
            <a:r>
              <a:rPr lang="en-US" dirty="0"/>
              <a:t> IR, available light, STD color mode, “P” setting.</a:t>
            </a:r>
          </a:p>
        </p:txBody>
      </p:sp>
      <p:sp>
        <p:nvSpPr>
          <p:cNvPr id="51207" name="Line 7"/>
          <p:cNvSpPr>
            <a:spLocks noChangeShapeType="1"/>
          </p:cNvSpPr>
          <p:nvPr/>
        </p:nvSpPr>
        <p:spPr bwMode="auto">
          <a:xfrm>
            <a:off x="2819400" y="1676400"/>
            <a:ext cx="2209800" cy="0"/>
          </a:xfrm>
          <a:prstGeom prst="line">
            <a:avLst/>
          </a:prstGeom>
          <a:noFill/>
          <a:ln w="9525">
            <a:solidFill>
              <a:schemeClr val="tx1"/>
            </a:solidFill>
            <a:round/>
            <a:headEnd/>
            <a:tailEnd type="triangle" w="med" len="med"/>
          </a:ln>
          <a:effectLst/>
        </p:spPr>
        <p:txBody>
          <a:bodyPr/>
          <a:lstStyle/>
          <a:p>
            <a:endParaRPr lang="en-US"/>
          </a:p>
        </p:txBody>
      </p:sp>
      <p:sp>
        <p:nvSpPr>
          <p:cNvPr id="51208" name="Text Box 8"/>
          <p:cNvSpPr txBox="1">
            <a:spLocks noChangeArrowheads="1"/>
          </p:cNvSpPr>
          <p:nvPr/>
        </p:nvSpPr>
        <p:spPr bwMode="auto">
          <a:xfrm>
            <a:off x="4953000" y="5029200"/>
            <a:ext cx="2971800" cy="641350"/>
          </a:xfrm>
          <a:prstGeom prst="rect">
            <a:avLst/>
          </a:prstGeom>
          <a:noFill/>
          <a:ln w="9525">
            <a:noFill/>
            <a:miter lim="800000"/>
            <a:headEnd/>
            <a:tailEnd/>
          </a:ln>
          <a:effectLst/>
        </p:spPr>
        <p:txBody>
          <a:bodyPr>
            <a:spAutoFit/>
          </a:bodyPr>
          <a:lstStyle/>
          <a:p>
            <a:pPr>
              <a:spcBef>
                <a:spcPct val="50000"/>
              </a:spcBef>
            </a:pPr>
            <a:r>
              <a:rPr lang="en-US" dirty="0"/>
              <a:t>Normal Color, STD mode, flash, “P” setting.</a:t>
            </a:r>
          </a:p>
        </p:txBody>
      </p:sp>
      <p:sp>
        <p:nvSpPr>
          <p:cNvPr id="51209" name="Line 9"/>
          <p:cNvSpPr>
            <a:spLocks noChangeShapeType="1"/>
          </p:cNvSpPr>
          <p:nvPr/>
        </p:nvSpPr>
        <p:spPr bwMode="auto">
          <a:xfrm flipH="1">
            <a:off x="5486400" y="4648200"/>
            <a:ext cx="3048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p:txBody>
          <a:bodyPr/>
          <a:lstStyle/>
          <a:p>
            <a:r>
              <a:rPr lang="en-US"/>
              <a:t>Domestic Assault Victim</a:t>
            </a:r>
          </a:p>
        </p:txBody>
      </p:sp>
      <p:pic>
        <p:nvPicPr>
          <p:cNvPr id="58373" name="Picture 5" descr="IRChest"/>
          <p:cNvPicPr>
            <a:picLocks noGrp="1" noChangeAspect="1" noChangeArrowheads="1"/>
          </p:cNvPicPr>
          <p:nvPr>
            <p:ph idx="1"/>
          </p:nvPr>
        </p:nvPicPr>
        <p:blipFill>
          <a:blip r:embed="rId2" cstate="print"/>
          <a:srcRect/>
          <a:stretch>
            <a:fillRect/>
          </a:stretch>
        </p:blipFill>
        <p:spPr>
          <a:xfrm>
            <a:off x="457200" y="1781175"/>
            <a:ext cx="8229600" cy="4162425"/>
          </a:xfrm>
          <a:noFill/>
          <a:ln/>
        </p:spPr>
      </p:pic>
      <p:sp>
        <p:nvSpPr>
          <p:cNvPr id="58376" name="Text Box 8"/>
          <p:cNvSpPr txBox="1">
            <a:spLocks noChangeArrowheads="1"/>
          </p:cNvSpPr>
          <p:nvPr/>
        </p:nvSpPr>
        <p:spPr bwMode="auto">
          <a:xfrm>
            <a:off x="838200" y="2971800"/>
            <a:ext cx="1905000" cy="915988"/>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Bruising, consistent with blood vessels</a:t>
            </a:r>
            <a:r>
              <a:rPr lang="en-US"/>
              <a:t>.</a:t>
            </a:r>
          </a:p>
        </p:txBody>
      </p:sp>
      <p:sp>
        <p:nvSpPr>
          <p:cNvPr id="58377" name="Line 9"/>
          <p:cNvSpPr>
            <a:spLocks noChangeShapeType="1"/>
          </p:cNvSpPr>
          <p:nvPr/>
        </p:nvSpPr>
        <p:spPr bwMode="auto">
          <a:xfrm flipV="1">
            <a:off x="1905000" y="2819400"/>
            <a:ext cx="1295400" cy="304800"/>
          </a:xfrm>
          <a:prstGeom prst="line">
            <a:avLst/>
          </a:prstGeom>
          <a:noFill/>
          <a:ln w="9525">
            <a:solidFill>
              <a:schemeClr val="bg1"/>
            </a:solidFill>
            <a:round/>
            <a:headEnd/>
            <a:tailEnd type="triangle" w="med" len="med"/>
          </a:ln>
          <a:effectLst/>
        </p:spPr>
        <p:txBody>
          <a:bodyPr/>
          <a:lstStyle/>
          <a:p>
            <a:endParaRPr lang="en-US"/>
          </a:p>
        </p:txBody>
      </p:sp>
      <p:sp>
        <p:nvSpPr>
          <p:cNvPr id="58378" name="Line 10"/>
          <p:cNvSpPr>
            <a:spLocks noChangeShapeType="1"/>
          </p:cNvSpPr>
          <p:nvPr/>
        </p:nvSpPr>
        <p:spPr bwMode="auto">
          <a:xfrm>
            <a:off x="2590800" y="3733800"/>
            <a:ext cx="838200" cy="685800"/>
          </a:xfrm>
          <a:prstGeom prst="line">
            <a:avLst/>
          </a:prstGeom>
          <a:noFill/>
          <a:ln w="9525">
            <a:solidFill>
              <a:schemeClr val="bg1"/>
            </a:solidFill>
            <a:round/>
            <a:headEnd/>
            <a:tailEnd type="triangle" w="med" len="med"/>
          </a:ln>
          <a:effectLst/>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Ir blood on sock copy"/>
          <p:cNvPicPr>
            <a:picLocks noChangeAspect="1" noChangeArrowheads="1"/>
          </p:cNvPicPr>
          <p:nvPr/>
        </p:nvPicPr>
        <p:blipFill>
          <a:blip r:embed="rId2" cstate="print"/>
          <a:srcRect/>
          <a:stretch>
            <a:fillRect/>
          </a:stretch>
        </p:blipFill>
        <p:spPr bwMode="auto">
          <a:xfrm>
            <a:off x="381000" y="3505200"/>
            <a:ext cx="4114800" cy="3086100"/>
          </a:xfrm>
          <a:prstGeom prst="rect">
            <a:avLst/>
          </a:prstGeom>
          <a:noFill/>
        </p:spPr>
      </p:pic>
      <p:pic>
        <p:nvPicPr>
          <p:cNvPr id="61445" name="Picture 5" descr="Ir blood on sock"/>
          <p:cNvPicPr>
            <a:picLocks noChangeAspect="1" noChangeArrowheads="1"/>
          </p:cNvPicPr>
          <p:nvPr/>
        </p:nvPicPr>
        <p:blipFill>
          <a:blip r:embed="rId3" cstate="print"/>
          <a:srcRect/>
          <a:stretch>
            <a:fillRect/>
          </a:stretch>
        </p:blipFill>
        <p:spPr bwMode="auto">
          <a:xfrm>
            <a:off x="457200" y="304800"/>
            <a:ext cx="4038600" cy="3028950"/>
          </a:xfrm>
          <a:prstGeom prst="rect">
            <a:avLst/>
          </a:prstGeom>
          <a:noFill/>
        </p:spPr>
      </p:pic>
      <p:pic>
        <p:nvPicPr>
          <p:cNvPr id="61446" name="Picture 6" descr="Ir blood on sock copy2"/>
          <p:cNvPicPr>
            <a:picLocks noChangeAspect="1" noChangeArrowheads="1"/>
          </p:cNvPicPr>
          <p:nvPr/>
        </p:nvPicPr>
        <p:blipFill>
          <a:blip r:embed="rId4" cstate="print"/>
          <a:srcRect/>
          <a:stretch>
            <a:fillRect/>
          </a:stretch>
        </p:blipFill>
        <p:spPr bwMode="auto">
          <a:xfrm>
            <a:off x="4572000" y="1638300"/>
            <a:ext cx="4343400" cy="3257550"/>
          </a:xfrm>
          <a:prstGeom prst="rect">
            <a:avLst/>
          </a:prstGeom>
          <a:noFill/>
        </p:spPr>
      </p:pic>
      <p:sp>
        <p:nvSpPr>
          <p:cNvPr id="61447" name="Text Box 7"/>
          <p:cNvSpPr txBox="1">
            <a:spLocks noChangeArrowheads="1"/>
          </p:cNvSpPr>
          <p:nvPr/>
        </p:nvSpPr>
        <p:spPr bwMode="auto">
          <a:xfrm>
            <a:off x="762000" y="2667000"/>
            <a:ext cx="32004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Blood on Black Cotton Sock</a:t>
            </a:r>
          </a:p>
        </p:txBody>
      </p:sp>
      <p:sp>
        <p:nvSpPr>
          <p:cNvPr id="61448" name="Text Box 8"/>
          <p:cNvSpPr txBox="1">
            <a:spLocks noChangeArrowheads="1"/>
          </p:cNvSpPr>
          <p:nvPr/>
        </p:nvSpPr>
        <p:spPr bwMode="auto">
          <a:xfrm>
            <a:off x="609600" y="6019800"/>
            <a:ext cx="36576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Image adjusted using auto levels</a:t>
            </a:r>
          </a:p>
        </p:txBody>
      </p:sp>
      <p:sp>
        <p:nvSpPr>
          <p:cNvPr id="61449" name="Text Box 9"/>
          <p:cNvSpPr txBox="1">
            <a:spLocks noChangeArrowheads="1"/>
          </p:cNvSpPr>
          <p:nvPr/>
        </p:nvSpPr>
        <p:spPr bwMode="auto">
          <a:xfrm>
            <a:off x="4648200" y="4267200"/>
            <a:ext cx="4191000" cy="641350"/>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Image adjusted using levels red channel.</a:t>
            </a:r>
          </a:p>
        </p:txBody>
      </p:sp>
      <p:sp>
        <p:nvSpPr>
          <p:cNvPr id="61450" name="Line 10"/>
          <p:cNvSpPr>
            <a:spLocks noChangeShapeType="1"/>
          </p:cNvSpPr>
          <p:nvPr/>
        </p:nvSpPr>
        <p:spPr bwMode="auto">
          <a:xfrm flipH="1" flipV="1">
            <a:off x="6248400" y="3048000"/>
            <a:ext cx="762000" cy="304800"/>
          </a:xfrm>
          <a:prstGeom prst="line">
            <a:avLst/>
          </a:prstGeom>
          <a:noFill/>
          <a:ln w="9525">
            <a:solidFill>
              <a:schemeClr val="bg1"/>
            </a:solidFill>
            <a:round/>
            <a:headEnd/>
            <a:tailEnd type="triangle" w="med" len="med"/>
          </a:ln>
          <a:effectLst/>
        </p:spPr>
        <p:txBody>
          <a:bodyPr/>
          <a:lstStyle/>
          <a:p>
            <a:endParaRPr lang="en-US"/>
          </a:p>
        </p:txBody>
      </p:sp>
      <p:sp>
        <p:nvSpPr>
          <p:cNvPr id="61451" name="Line 11"/>
          <p:cNvSpPr>
            <a:spLocks noChangeShapeType="1"/>
          </p:cNvSpPr>
          <p:nvPr/>
        </p:nvSpPr>
        <p:spPr bwMode="auto">
          <a:xfrm flipV="1">
            <a:off x="914400" y="1600200"/>
            <a:ext cx="533400" cy="152400"/>
          </a:xfrm>
          <a:prstGeom prst="line">
            <a:avLst/>
          </a:prstGeom>
          <a:noFill/>
          <a:ln w="9525">
            <a:solidFill>
              <a:schemeClr val="bg1"/>
            </a:solidFill>
            <a:round/>
            <a:headEnd/>
            <a:tailEnd type="triangle" w="med" len="med"/>
          </a:ln>
          <a:effectLst/>
        </p:spPr>
        <p:txBody>
          <a:bodyPr/>
          <a:lstStyle/>
          <a:p>
            <a:endParaRPr lang="en-US"/>
          </a:p>
        </p:txBody>
      </p:sp>
      <p:sp>
        <p:nvSpPr>
          <p:cNvPr id="61452" name="Line 12"/>
          <p:cNvSpPr>
            <a:spLocks noChangeShapeType="1"/>
          </p:cNvSpPr>
          <p:nvPr/>
        </p:nvSpPr>
        <p:spPr bwMode="auto">
          <a:xfrm flipH="1" flipV="1">
            <a:off x="1981200" y="4876800"/>
            <a:ext cx="914400" cy="304800"/>
          </a:xfrm>
          <a:prstGeom prst="line">
            <a:avLst/>
          </a:prstGeom>
          <a:noFill/>
          <a:ln w="19050">
            <a:solidFill>
              <a:schemeClr val="hlink"/>
            </a:solidFill>
            <a:round/>
            <a:headEnd/>
            <a:tailEnd type="triangle" w="med" len="med"/>
          </a:ln>
          <a:effec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Crime Scene Tech Training</a:t>
            </a:r>
          </a:p>
        </p:txBody>
      </p:sp>
      <p:pic>
        <p:nvPicPr>
          <p:cNvPr id="77828" name="Picture 4" descr="DSIR0774"/>
          <p:cNvPicPr>
            <a:picLocks noChangeAspect="1" noChangeArrowheads="1"/>
          </p:cNvPicPr>
          <p:nvPr/>
        </p:nvPicPr>
        <p:blipFill>
          <a:blip r:embed="rId2" cstate="print"/>
          <a:srcRect/>
          <a:stretch>
            <a:fillRect/>
          </a:stretch>
        </p:blipFill>
        <p:spPr bwMode="auto">
          <a:xfrm>
            <a:off x="533400" y="1828800"/>
            <a:ext cx="3124200" cy="2343150"/>
          </a:xfrm>
          <a:prstGeom prst="rect">
            <a:avLst/>
          </a:prstGeom>
          <a:noFill/>
        </p:spPr>
      </p:pic>
      <p:pic>
        <p:nvPicPr>
          <p:cNvPr id="77829" name="Picture 5" descr="DSIR0779"/>
          <p:cNvPicPr>
            <a:picLocks noChangeAspect="1" noChangeArrowheads="1"/>
          </p:cNvPicPr>
          <p:nvPr/>
        </p:nvPicPr>
        <p:blipFill>
          <a:blip r:embed="rId3" cstate="print"/>
          <a:srcRect/>
          <a:stretch>
            <a:fillRect/>
          </a:stretch>
        </p:blipFill>
        <p:spPr bwMode="auto">
          <a:xfrm>
            <a:off x="4876800" y="1828800"/>
            <a:ext cx="3352800" cy="2514600"/>
          </a:xfrm>
          <a:prstGeom prst="rect">
            <a:avLst/>
          </a:prstGeom>
          <a:noFill/>
        </p:spPr>
      </p:pic>
      <p:sp>
        <p:nvSpPr>
          <p:cNvPr id="77830" name="Text Box 6"/>
          <p:cNvSpPr txBox="1">
            <a:spLocks noChangeArrowheads="1"/>
          </p:cNvSpPr>
          <p:nvPr/>
        </p:nvSpPr>
        <p:spPr bwMode="auto">
          <a:xfrm>
            <a:off x="685800" y="4419600"/>
            <a:ext cx="2362200" cy="915988"/>
          </a:xfrm>
          <a:prstGeom prst="rect">
            <a:avLst/>
          </a:prstGeom>
          <a:noFill/>
          <a:ln w="9525">
            <a:noFill/>
            <a:miter lim="800000"/>
            <a:headEnd/>
            <a:tailEnd/>
          </a:ln>
          <a:effectLst/>
        </p:spPr>
        <p:txBody>
          <a:bodyPr>
            <a:spAutoFit/>
          </a:bodyPr>
          <a:lstStyle/>
          <a:p>
            <a:pPr>
              <a:spcBef>
                <a:spcPct val="50000"/>
              </a:spcBef>
            </a:pPr>
            <a:r>
              <a:rPr lang="en-US"/>
              <a:t>Note black uniforms with standard color images.</a:t>
            </a:r>
          </a:p>
        </p:txBody>
      </p:sp>
      <p:sp>
        <p:nvSpPr>
          <p:cNvPr id="77831" name="Text Box 7"/>
          <p:cNvSpPr txBox="1">
            <a:spLocks noChangeArrowheads="1"/>
          </p:cNvSpPr>
          <p:nvPr/>
        </p:nvSpPr>
        <p:spPr bwMode="auto">
          <a:xfrm>
            <a:off x="4876800" y="4572000"/>
            <a:ext cx="3124200" cy="1190625"/>
          </a:xfrm>
          <a:prstGeom prst="rect">
            <a:avLst/>
          </a:prstGeom>
          <a:noFill/>
          <a:ln w="9525">
            <a:noFill/>
            <a:miter lim="800000"/>
            <a:headEnd/>
            <a:tailEnd/>
          </a:ln>
          <a:effectLst/>
        </p:spPr>
        <p:txBody>
          <a:bodyPr>
            <a:spAutoFit/>
          </a:bodyPr>
          <a:lstStyle/>
          <a:p>
            <a:pPr>
              <a:spcBef>
                <a:spcPct val="50000"/>
              </a:spcBef>
            </a:pPr>
            <a:r>
              <a:rPr lang="en-US"/>
              <a:t>IR image: note the grass appears light colored as does the blue tower and the black uniforms.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p:txBody>
          <a:bodyPr/>
          <a:lstStyle/>
          <a:p>
            <a:r>
              <a:rPr lang="en-US" sz="4000"/>
              <a:t>Black Cap with Bloodstain and Bullet Impact</a:t>
            </a:r>
          </a:p>
        </p:txBody>
      </p:sp>
      <p:pic>
        <p:nvPicPr>
          <p:cNvPr id="79877" name="Picture 5" descr="DSIR0209"/>
          <p:cNvPicPr>
            <a:picLocks noChangeAspect="1" noChangeArrowheads="1"/>
          </p:cNvPicPr>
          <p:nvPr/>
        </p:nvPicPr>
        <p:blipFill>
          <a:blip r:embed="rId2" cstate="print"/>
          <a:srcRect/>
          <a:stretch>
            <a:fillRect/>
          </a:stretch>
        </p:blipFill>
        <p:spPr bwMode="auto">
          <a:xfrm>
            <a:off x="0" y="2514600"/>
            <a:ext cx="3962400" cy="2971800"/>
          </a:xfrm>
          <a:prstGeom prst="rect">
            <a:avLst/>
          </a:prstGeom>
          <a:noFill/>
        </p:spPr>
      </p:pic>
      <p:pic>
        <p:nvPicPr>
          <p:cNvPr id="79878" name="Picture 6" descr="DSIR0200"/>
          <p:cNvPicPr>
            <a:picLocks noChangeAspect="1" noChangeArrowheads="1"/>
          </p:cNvPicPr>
          <p:nvPr/>
        </p:nvPicPr>
        <p:blipFill>
          <a:blip r:embed="rId3" cstate="print"/>
          <a:srcRect/>
          <a:stretch>
            <a:fillRect/>
          </a:stretch>
        </p:blipFill>
        <p:spPr bwMode="auto">
          <a:xfrm>
            <a:off x="4419600" y="2533650"/>
            <a:ext cx="4038600" cy="3028950"/>
          </a:xfrm>
          <a:prstGeom prst="rect">
            <a:avLst/>
          </a:prstGeom>
          <a:noFill/>
        </p:spPr>
      </p:pic>
      <p:sp>
        <p:nvSpPr>
          <p:cNvPr id="79879" name="Text Box 7"/>
          <p:cNvSpPr txBox="1">
            <a:spLocks noChangeArrowheads="1"/>
          </p:cNvSpPr>
          <p:nvPr/>
        </p:nvSpPr>
        <p:spPr bwMode="auto">
          <a:xfrm>
            <a:off x="2286000" y="5791200"/>
            <a:ext cx="4572000" cy="641350"/>
          </a:xfrm>
          <a:prstGeom prst="rect">
            <a:avLst/>
          </a:prstGeom>
          <a:noFill/>
          <a:ln w="9525">
            <a:noFill/>
            <a:miter lim="800000"/>
            <a:headEnd/>
            <a:tailEnd/>
          </a:ln>
          <a:effectLst/>
        </p:spPr>
        <p:txBody>
          <a:bodyPr>
            <a:spAutoFit/>
          </a:bodyPr>
          <a:lstStyle/>
          <a:p>
            <a:pPr>
              <a:spcBef>
                <a:spcPct val="50000"/>
              </a:spcBef>
            </a:pPr>
            <a:r>
              <a:rPr lang="en-US"/>
              <a:t>The Fuji IS-1 allows IR images in B &amp; W Mode or STD mode.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r>
              <a:rPr lang="en-US" sz="4000"/>
              <a:t>Bullet Impact on Concrete and Furrow in Grass</a:t>
            </a:r>
          </a:p>
        </p:txBody>
      </p:sp>
      <p:pic>
        <p:nvPicPr>
          <p:cNvPr id="81925" name="Picture 5" descr="vlcsnap-11637619"/>
          <p:cNvPicPr>
            <a:picLocks noChangeAspect="1" noChangeArrowheads="1"/>
          </p:cNvPicPr>
          <p:nvPr/>
        </p:nvPicPr>
        <p:blipFill>
          <a:blip r:embed="rId2" cstate="print"/>
          <a:srcRect/>
          <a:stretch>
            <a:fillRect/>
          </a:stretch>
        </p:blipFill>
        <p:spPr bwMode="auto">
          <a:xfrm>
            <a:off x="1676400" y="1676400"/>
            <a:ext cx="6096000" cy="4572000"/>
          </a:xfrm>
          <a:prstGeom prst="rect">
            <a:avLst/>
          </a:prstGeom>
          <a:noFill/>
        </p:spPr>
      </p:pic>
      <p:sp>
        <p:nvSpPr>
          <p:cNvPr id="81926" name="Text Box 6"/>
          <p:cNvSpPr txBox="1">
            <a:spLocks noChangeArrowheads="1"/>
          </p:cNvSpPr>
          <p:nvPr/>
        </p:nvSpPr>
        <p:spPr bwMode="auto">
          <a:xfrm>
            <a:off x="2133600" y="4648200"/>
            <a:ext cx="1371600" cy="641350"/>
          </a:xfrm>
          <a:prstGeom prst="rect">
            <a:avLst/>
          </a:prstGeom>
          <a:noFill/>
          <a:ln w="9525">
            <a:noFill/>
            <a:miter lim="800000"/>
            <a:headEnd/>
            <a:tailEnd/>
          </a:ln>
          <a:effectLst/>
        </p:spPr>
        <p:txBody>
          <a:bodyPr>
            <a:spAutoFit/>
          </a:bodyPr>
          <a:lstStyle/>
          <a:p>
            <a:pPr>
              <a:spcBef>
                <a:spcPct val="50000"/>
              </a:spcBef>
            </a:pPr>
            <a:r>
              <a:rPr lang="en-US"/>
              <a:t>.</a:t>
            </a:r>
            <a:r>
              <a:rPr lang="en-US">
                <a:solidFill>
                  <a:schemeClr val="bg1"/>
                </a:solidFill>
              </a:rPr>
              <a:t>40 cal impact</a:t>
            </a:r>
          </a:p>
        </p:txBody>
      </p:sp>
      <p:sp>
        <p:nvSpPr>
          <p:cNvPr id="81927" name="Line 7"/>
          <p:cNvSpPr>
            <a:spLocks noChangeShapeType="1"/>
          </p:cNvSpPr>
          <p:nvPr/>
        </p:nvSpPr>
        <p:spPr bwMode="auto">
          <a:xfrm>
            <a:off x="2895600" y="5257800"/>
            <a:ext cx="609600" cy="533400"/>
          </a:xfrm>
          <a:prstGeom prst="line">
            <a:avLst/>
          </a:prstGeom>
          <a:noFill/>
          <a:ln w="9525">
            <a:solidFill>
              <a:schemeClr val="bg1"/>
            </a:solidFill>
            <a:round/>
            <a:headEnd/>
            <a:tailEnd type="triangle" w="med" len="med"/>
          </a:ln>
          <a:effectLst/>
        </p:spPr>
        <p:txBody>
          <a:bodyPr/>
          <a:lstStyle/>
          <a:p>
            <a:endParaRPr lang="en-US"/>
          </a:p>
        </p:txBody>
      </p:sp>
      <p:sp>
        <p:nvSpPr>
          <p:cNvPr id="81928" name="Text Box 8"/>
          <p:cNvSpPr txBox="1">
            <a:spLocks noChangeArrowheads="1"/>
          </p:cNvSpPr>
          <p:nvPr/>
        </p:nvSpPr>
        <p:spPr bwMode="auto">
          <a:xfrm>
            <a:off x="2971800" y="4343400"/>
            <a:ext cx="10668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Furrow</a:t>
            </a:r>
          </a:p>
        </p:txBody>
      </p:sp>
      <p:sp>
        <p:nvSpPr>
          <p:cNvPr id="81929" name="Line 9"/>
          <p:cNvSpPr>
            <a:spLocks noChangeShapeType="1"/>
          </p:cNvSpPr>
          <p:nvPr/>
        </p:nvSpPr>
        <p:spPr bwMode="auto">
          <a:xfrm flipV="1">
            <a:off x="4114800" y="3581400"/>
            <a:ext cx="457200" cy="990600"/>
          </a:xfrm>
          <a:prstGeom prst="line">
            <a:avLst/>
          </a:prstGeom>
          <a:noFill/>
          <a:ln w="9525">
            <a:solidFill>
              <a:schemeClr val="bg1"/>
            </a:solidFill>
            <a:round/>
            <a:headEnd/>
            <a:tailEnd type="triangle" w="med" len="med"/>
          </a:ln>
          <a:effec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It Is All About Light</a:t>
            </a:r>
          </a:p>
        </p:txBody>
      </p:sp>
      <p:sp>
        <p:nvSpPr>
          <p:cNvPr id="26627" name="Rectangle 3"/>
          <p:cNvSpPr>
            <a:spLocks noGrp="1" noChangeArrowheads="1"/>
          </p:cNvSpPr>
          <p:nvPr>
            <p:ph type="body" idx="1"/>
          </p:nvPr>
        </p:nvSpPr>
        <p:spPr/>
        <p:txBody>
          <a:bodyPr/>
          <a:lstStyle/>
          <a:p>
            <a:pPr>
              <a:lnSpc>
                <a:spcPct val="80000"/>
              </a:lnSpc>
            </a:pPr>
            <a:r>
              <a:rPr lang="en-US" sz="2800"/>
              <a:t>Digital cameras have sensors that respond to light wavelengths.  The camera’s software converts the  information to a “picture” known as a digital image.</a:t>
            </a:r>
          </a:p>
          <a:p>
            <a:pPr>
              <a:lnSpc>
                <a:spcPct val="80000"/>
              </a:lnSpc>
            </a:pPr>
            <a:r>
              <a:rPr lang="en-US" sz="2800"/>
              <a:t>The visible light range (that we see with our eyes) is about 400 nm to 700 nm.  This is a wavelength of about 400 nanometers to 700 nanometers.</a:t>
            </a:r>
          </a:p>
          <a:p>
            <a:pPr>
              <a:lnSpc>
                <a:spcPct val="80000"/>
              </a:lnSpc>
            </a:pPr>
            <a:r>
              <a:rPr lang="en-US" sz="2800"/>
              <a:t>The FUJI S9100IR has been modified to record light from about 400 nm to 900 nm.  This means it can record information we can’t see with our naked eyes.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US"/>
              <a:t>IR Images</a:t>
            </a:r>
            <a:br>
              <a:rPr lang="en-US"/>
            </a:br>
            <a:r>
              <a:rPr lang="en-US" sz="1800"/>
              <a:t>(note different hue)</a:t>
            </a:r>
          </a:p>
        </p:txBody>
      </p:sp>
      <p:pic>
        <p:nvPicPr>
          <p:cNvPr id="83973" name="Picture 5" descr="DSIR4548"/>
          <p:cNvPicPr>
            <a:picLocks noChangeAspect="1" noChangeArrowheads="1"/>
          </p:cNvPicPr>
          <p:nvPr/>
        </p:nvPicPr>
        <p:blipFill>
          <a:blip r:embed="rId2" cstate="print"/>
          <a:srcRect/>
          <a:stretch>
            <a:fillRect/>
          </a:stretch>
        </p:blipFill>
        <p:spPr bwMode="auto">
          <a:xfrm>
            <a:off x="533400" y="1524000"/>
            <a:ext cx="3352800" cy="2514600"/>
          </a:xfrm>
          <a:prstGeom prst="rect">
            <a:avLst/>
          </a:prstGeom>
          <a:noFill/>
        </p:spPr>
      </p:pic>
      <p:pic>
        <p:nvPicPr>
          <p:cNvPr id="83974" name="Picture 6" descr="DSIR4550"/>
          <p:cNvPicPr>
            <a:picLocks noChangeAspect="1" noChangeArrowheads="1"/>
          </p:cNvPicPr>
          <p:nvPr/>
        </p:nvPicPr>
        <p:blipFill>
          <a:blip r:embed="rId3" cstate="print"/>
          <a:srcRect/>
          <a:stretch>
            <a:fillRect/>
          </a:stretch>
        </p:blipFill>
        <p:spPr bwMode="auto">
          <a:xfrm>
            <a:off x="5181600" y="1524000"/>
            <a:ext cx="3429000" cy="2571750"/>
          </a:xfrm>
          <a:prstGeom prst="rect">
            <a:avLst/>
          </a:prstGeom>
          <a:noFill/>
        </p:spPr>
      </p:pic>
      <p:pic>
        <p:nvPicPr>
          <p:cNvPr id="83975" name="Picture 7" descr="DSIR4459"/>
          <p:cNvPicPr>
            <a:picLocks noChangeAspect="1" noChangeArrowheads="1"/>
          </p:cNvPicPr>
          <p:nvPr/>
        </p:nvPicPr>
        <p:blipFill>
          <a:blip r:embed="rId4" cstate="print"/>
          <a:srcRect/>
          <a:stretch>
            <a:fillRect/>
          </a:stretch>
        </p:blipFill>
        <p:spPr bwMode="auto">
          <a:xfrm>
            <a:off x="533400" y="4076700"/>
            <a:ext cx="3352800" cy="2514600"/>
          </a:xfrm>
          <a:prstGeom prst="rect">
            <a:avLst/>
          </a:prstGeom>
          <a:noFill/>
        </p:spPr>
      </p:pic>
      <p:pic>
        <p:nvPicPr>
          <p:cNvPr id="83976" name="Picture 8" descr="DSIR0794"/>
          <p:cNvPicPr>
            <a:picLocks noChangeAspect="1" noChangeArrowheads="1"/>
          </p:cNvPicPr>
          <p:nvPr/>
        </p:nvPicPr>
        <p:blipFill>
          <a:blip r:embed="rId5" cstate="print"/>
          <a:srcRect/>
          <a:stretch>
            <a:fillRect/>
          </a:stretch>
        </p:blipFill>
        <p:spPr bwMode="auto">
          <a:xfrm>
            <a:off x="5181600" y="4152900"/>
            <a:ext cx="3429000" cy="2571750"/>
          </a:xfrm>
          <a:prstGeom prst="rect">
            <a:avLst/>
          </a:prstGeom>
          <a:noFill/>
        </p:spPr>
      </p:pic>
      <p:sp>
        <p:nvSpPr>
          <p:cNvPr id="83977" name="Text Box 9"/>
          <p:cNvSpPr txBox="1">
            <a:spLocks noChangeArrowheads="1"/>
          </p:cNvSpPr>
          <p:nvPr/>
        </p:nvSpPr>
        <p:spPr bwMode="auto">
          <a:xfrm>
            <a:off x="2438400" y="3352800"/>
            <a:ext cx="12192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Male arm</a:t>
            </a:r>
          </a:p>
        </p:txBody>
      </p:sp>
      <p:sp>
        <p:nvSpPr>
          <p:cNvPr id="83978" name="Text Box 10"/>
          <p:cNvSpPr txBox="1">
            <a:spLocks noChangeArrowheads="1"/>
          </p:cNvSpPr>
          <p:nvPr/>
        </p:nvSpPr>
        <p:spPr bwMode="auto">
          <a:xfrm>
            <a:off x="5334000" y="3505200"/>
            <a:ext cx="1371600" cy="641350"/>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Female hand</a:t>
            </a:r>
          </a:p>
        </p:txBody>
      </p:sp>
      <p:sp>
        <p:nvSpPr>
          <p:cNvPr id="83979" name="Text Box 11"/>
          <p:cNvSpPr txBox="1">
            <a:spLocks noChangeArrowheads="1"/>
          </p:cNvSpPr>
          <p:nvPr/>
        </p:nvSpPr>
        <p:spPr bwMode="auto">
          <a:xfrm>
            <a:off x="762000" y="6172200"/>
            <a:ext cx="2819400" cy="244475"/>
          </a:xfrm>
          <a:prstGeom prst="rect">
            <a:avLst/>
          </a:prstGeom>
          <a:noFill/>
          <a:ln w="9525">
            <a:noFill/>
            <a:miter lim="800000"/>
            <a:headEnd/>
            <a:tailEnd/>
          </a:ln>
          <a:effectLst/>
        </p:spPr>
        <p:txBody>
          <a:bodyPr>
            <a:spAutoFit/>
          </a:bodyPr>
          <a:lstStyle/>
          <a:p>
            <a:pPr>
              <a:spcBef>
                <a:spcPct val="50000"/>
              </a:spcBef>
            </a:pPr>
            <a:r>
              <a:rPr lang="en-US" sz="1000">
                <a:solidFill>
                  <a:schemeClr val="bg1"/>
                </a:solidFill>
              </a:rPr>
              <a:t>Dark blue umpire shirt with burned area.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For What It is Worth:  Tips of the Trade</a:t>
            </a:r>
          </a:p>
        </p:txBody>
      </p:sp>
      <p:sp>
        <p:nvSpPr>
          <p:cNvPr id="64515" name="Rectangle 3"/>
          <p:cNvSpPr>
            <a:spLocks noGrp="1" noChangeArrowheads="1"/>
          </p:cNvSpPr>
          <p:nvPr>
            <p:ph type="body" idx="1"/>
          </p:nvPr>
        </p:nvSpPr>
        <p:spPr/>
        <p:txBody>
          <a:bodyPr/>
          <a:lstStyle/>
          <a:p>
            <a:r>
              <a:rPr lang="en-US" sz="2800"/>
              <a:t>The Fuji can be used to record video in IR.</a:t>
            </a:r>
          </a:p>
          <a:p>
            <a:r>
              <a:rPr lang="en-US" sz="2800"/>
              <a:t>The IR mode is very sensitive to movement.  Consider using a tripod.</a:t>
            </a:r>
          </a:p>
          <a:p>
            <a:r>
              <a:rPr lang="en-US" sz="2800"/>
              <a:t>Manual focus may be necessary.  Do to the nature of IR imaging, auto focus may not work.</a:t>
            </a:r>
          </a:p>
          <a:p>
            <a:r>
              <a:rPr lang="en-US" sz="2800"/>
              <a:t>The silver dome light works very well for most applications.  Bracket by moving the light closer or farther from the target, and by reflecting the light at different.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UV Light with the Fuji IS-1</a:t>
            </a:r>
          </a:p>
        </p:txBody>
      </p:sp>
      <p:sp>
        <p:nvSpPr>
          <p:cNvPr id="68611" name="Rectangle 3"/>
          <p:cNvSpPr>
            <a:spLocks noGrp="1" noChangeArrowheads="1"/>
          </p:cNvSpPr>
          <p:nvPr>
            <p:ph type="body" idx="1"/>
          </p:nvPr>
        </p:nvSpPr>
        <p:spPr/>
        <p:txBody>
          <a:bodyPr/>
          <a:lstStyle/>
          <a:p>
            <a:r>
              <a:rPr lang="en-US"/>
              <a:t>You can only get near UV images.  This is usually accomplished by setting the camera to standard, use the hot mirror filter, put on an orange filter, and illuminate the target with CSS down to 415 nm.</a:t>
            </a:r>
          </a:p>
          <a:p>
            <a:r>
              <a:rPr lang="en-US"/>
              <a:t>This is what we do when we search for semen, GSR, fluorescent fingerprints, and fluorescein.  Tripods may be required.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en-US"/>
              <a:t>UV Examples</a:t>
            </a:r>
          </a:p>
        </p:txBody>
      </p:sp>
      <p:pic>
        <p:nvPicPr>
          <p:cNvPr id="69637" name="Picture 5" descr="Fluorescein"/>
          <p:cNvPicPr>
            <a:picLocks noChangeAspect="1" noChangeArrowheads="1"/>
          </p:cNvPicPr>
          <p:nvPr/>
        </p:nvPicPr>
        <p:blipFill>
          <a:blip r:embed="rId2" cstate="print">
            <a:lum bright="12000" contrast="12000"/>
          </a:blip>
          <a:srcRect/>
          <a:stretch>
            <a:fillRect/>
          </a:stretch>
        </p:blipFill>
        <p:spPr bwMode="auto">
          <a:xfrm>
            <a:off x="304800" y="1295400"/>
            <a:ext cx="3057525" cy="3124200"/>
          </a:xfrm>
          <a:prstGeom prst="rect">
            <a:avLst/>
          </a:prstGeom>
          <a:noFill/>
        </p:spPr>
      </p:pic>
      <p:pic>
        <p:nvPicPr>
          <p:cNvPr id="69638" name="Picture 6" descr="semen or urine"/>
          <p:cNvPicPr>
            <a:picLocks noChangeAspect="1" noChangeArrowheads="1"/>
          </p:cNvPicPr>
          <p:nvPr/>
        </p:nvPicPr>
        <p:blipFill>
          <a:blip r:embed="rId3" cstate="print"/>
          <a:srcRect/>
          <a:stretch>
            <a:fillRect/>
          </a:stretch>
        </p:blipFill>
        <p:spPr bwMode="auto">
          <a:xfrm>
            <a:off x="5638800" y="1524000"/>
            <a:ext cx="3048000" cy="2284413"/>
          </a:xfrm>
          <a:prstGeom prst="rect">
            <a:avLst/>
          </a:prstGeom>
          <a:noFill/>
        </p:spPr>
      </p:pic>
      <p:pic>
        <p:nvPicPr>
          <p:cNvPr id="69639" name="Picture 7" descr="GSR"/>
          <p:cNvPicPr>
            <a:picLocks noChangeAspect="1" noChangeArrowheads="1"/>
          </p:cNvPicPr>
          <p:nvPr/>
        </p:nvPicPr>
        <p:blipFill>
          <a:blip r:embed="rId4" cstate="print">
            <a:lum bright="12000" contrast="12000"/>
          </a:blip>
          <a:srcRect/>
          <a:stretch>
            <a:fillRect/>
          </a:stretch>
        </p:blipFill>
        <p:spPr bwMode="auto">
          <a:xfrm>
            <a:off x="5181600" y="4125913"/>
            <a:ext cx="2667000" cy="2584450"/>
          </a:xfrm>
          <a:prstGeom prst="rect">
            <a:avLst/>
          </a:prstGeom>
          <a:noFill/>
        </p:spPr>
      </p:pic>
      <p:sp>
        <p:nvSpPr>
          <p:cNvPr id="69640" name="Oval 8"/>
          <p:cNvSpPr>
            <a:spLocks noChangeArrowheads="1"/>
          </p:cNvSpPr>
          <p:nvPr/>
        </p:nvSpPr>
        <p:spPr bwMode="auto">
          <a:xfrm>
            <a:off x="6324600" y="2438400"/>
            <a:ext cx="304800" cy="381000"/>
          </a:xfrm>
          <a:prstGeom prst="ellipse">
            <a:avLst/>
          </a:prstGeom>
          <a:noFill/>
          <a:ln w="9525">
            <a:solidFill>
              <a:schemeClr val="bg1"/>
            </a:solidFill>
            <a:round/>
            <a:headEnd/>
            <a:tailEnd/>
          </a:ln>
          <a:effectLst/>
        </p:spPr>
        <p:txBody>
          <a:bodyPr wrap="none" anchor="ctr"/>
          <a:lstStyle/>
          <a:p>
            <a:endParaRPr lang="en-US"/>
          </a:p>
        </p:txBody>
      </p:sp>
      <p:sp>
        <p:nvSpPr>
          <p:cNvPr id="69641" name="Oval 9"/>
          <p:cNvSpPr>
            <a:spLocks noChangeArrowheads="1"/>
          </p:cNvSpPr>
          <p:nvPr/>
        </p:nvSpPr>
        <p:spPr bwMode="auto">
          <a:xfrm>
            <a:off x="5943600" y="2286000"/>
            <a:ext cx="228600" cy="152400"/>
          </a:xfrm>
          <a:prstGeom prst="ellipse">
            <a:avLst/>
          </a:prstGeom>
          <a:noFill/>
          <a:ln w="9525">
            <a:solidFill>
              <a:schemeClr val="bg1"/>
            </a:solidFill>
            <a:round/>
            <a:headEnd/>
            <a:tailEnd/>
          </a:ln>
          <a:effectLst/>
        </p:spPr>
        <p:txBody>
          <a:bodyPr wrap="none" anchor="ctr"/>
          <a:lstStyle/>
          <a:p>
            <a:endParaRPr lang="en-US"/>
          </a:p>
        </p:txBody>
      </p:sp>
      <p:sp>
        <p:nvSpPr>
          <p:cNvPr id="69642" name="Oval 10"/>
          <p:cNvSpPr>
            <a:spLocks noChangeArrowheads="1"/>
          </p:cNvSpPr>
          <p:nvPr/>
        </p:nvSpPr>
        <p:spPr bwMode="auto">
          <a:xfrm>
            <a:off x="6629400" y="2514600"/>
            <a:ext cx="1143000" cy="1295400"/>
          </a:xfrm>
          <a:prstGeom prst="ellipse">
            <a:avLst/>
          </a:prstGeom>
          <a:noFill/>
          <a:ln w="9525">
            <a:solidFill>
              <a:schemeClr val="bg1"/>
            </a:solidFill>
            <a:round/>
            <a:headEnd/>
            <a:tailEnd/>
          </a:ln>
          <a:effectLst/>
        </p:spPr>
        <p:txBody>
          <a:bodyPr wrap="none" anchor="ctr"/>
          <a:lstStyle/>
          <a:p>
            <a:endParaRPr lang="en-US"/>
          </a:p>
        </p:txBody>
      </p:sp>
      <p:pic>
        <p:nvPicPr>
          <p:cNvPr id="69643" name="Picture 11" descr="orange filter"/>
          <p:cNvPicPr>
            <a:picLocks noChangeAspect="1" noChangeArrowheads="1"/>
          </p:cNvPicPr>
          <p:nvPr/>
        </p:nvPicPr>
        <p:blipFill>
          <a:blip r:embed="rId5" cstate="print"/>
          <a:srcRect/>
          <a:stretch>
            <a:fillRect/>
          </a:stretch>
        </p:blipFill>
        <p:spPr bwMode="auto">
          <a:xfrm>
            <a:off x="3429000" y="3429000"/>
            <a:ext cx="1676400" cy="2057400"/>
          </a:xfrm>
          <a:prstGeom prst="rect">
            <a:avLst/>
          </a:prstGeom>
          <a:noFill/>
        </p:spPr>
      </p:pic>
      <p:sp>
        <p:nvSpPr>
          <p:cNvPr id="69644" name="Text Box 12"/>
          <p:cNvSpPr txBox="1">
            <a:spLocks noChangeArrowheads="1"/>
          </p:cNvSpPr>
          <p:nvPr/>
        </p:nvSpPr>
        <p:spPr bwMode="auto">
          <a:xfrm>
            <a:off x="5867400" y="6172200"/>
            <a:ext cx="11430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GSR</a:t>
            </a:r>
          </a:p>
        </p:txBody>
      </p:sp>
      <p:sp>
        <p:nvSpPr>
          <p:cNvPr id="69645" name="Text Box 13"/>
          <p:cNvSpPr txBox="1">
            <a:spLocks noChangeArrowheads="1"/>
          </p:cNvSpPr>
          <p:nvPr/>
        </p:nvSpPr>
        <p:spPr bwMode="auto">
          <a:xfrm>
            <a:off x="6858000" y="1752600"/>
            <a:ext cx="1371600" cy="517525"/>
          </a:xfrm>
          <a:prstGeom prst="rect">
            <a:avLst/>
          </a:prstGeom>
          <a:noFill/>
          <a:ln w="9525">
            <a:noFill/>
            <a:miter lim="800000"/>
            <a:headEnd/>
            <a:tailEnd/>
          </a:ln>
          <a:effectLst/>
        </p:spPr>
        <p:txBody>
          <a:bodyPr>
            <a:spAutoFit/>
          </a:bodyPr>
          <a:lstStyle/>
          <a:p>
            <a:pPr>
              <a:spcBef>
                <a:spcPct val="50000"/>
              </a:spcBef>
            </a:pPr>
            <a:r>
              <a:rPr lang="en-US" sz="1400">
                <a:solidFill>
                  <a:schemeClr val="bg1"/>
                </a:solidFill>
              </a:rPr>
              <a:t>Semen, Urine, Blood</a:t>
            </a:r>
          </a:p>
        </p:txBody>
      </p:sp>
      <p:sp>
        <p:nvSpPr>
          <p:cNvPr id="69647" name="Text Box 15"/>
          <p:cNvSpPr txBox="1">
            <a:spLocks noChangeArrowheads="1"/>
          </p:cNvSpPr>
          <p:nvPr/>
        </p:nvSpPr>
        <p:spPr bwMode="auto">
          <a:xfrm>
            <a:off x="609600" y="3810000"/>
            <a:ext cx="16002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Fluorescein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UV Otherwise</a:t>
            </a:r>
          </a:p>
        </p:txBody>
      </p:sp>
      <p:sp>
        <p:nvSpPr>
          <p:cNvPr id="71683" name="Rectangle 3"/>
          <p:cNvSpPr>
            <a:spLocks noGrp="1" noChangeArrowheads="1"/>
          </p:cNvSpPr>
          <p:nvPr>
            <p:ph type="body" idx="1"/>
          </p:nvPr>
        </p:nvSpPr>
        <p:spPr/>
        <p:txBody>
          <a:bodyPr/>
          <a:lstStyle/>
          <a:p>
            <a:pPr>
              <a:lnSpc>
                <a:spcPct val="90000"/>
              </a:lnSpc>
            </a:pPr>
            <a:r>
              <a:rPr lang="en-US" sz="2800"/>
              <a:t>A camera capable of short wave UV, less than 400 nm, is needed for that photography.</a:t>
            </a:r>
          </a:p>
          <a:p>
            <a:pPr>
              <a:lnSpc>
                <a:spcPct val="90000"/>
              </a:lnSpc>
            </a:pPr>
            <a:r>
              <a:rPr lang="en-US" sz="2800"/>
              <a:t>The FUJI IS Pro is a camera that is capable of short wave UV and long wave IR.  Attach the adaptor ring for use of ring lights.</a:t>
            </a:r>
          </a:p>
          <a:p>
            <a:pPr>
              <a:lnSpc>
                <a:spcPct val="90000"/>
              </a:lnSpc>
            </a:pPr>
            <a:r>
              <a:rPr lang="en-US" sz="2800"/>
              <a:t>It is necessary to add the right light for short wave UV.  This can be done with ring lights, the photoflood bulb, or an ALS. </a:t>
            </a:r>
          </a:p>
          <a:p>
            <a:pPr>
              <a:lnSpc>
                <a:spcPct val="90000"/>
              </a:lnSpc>
            </a:pPr>
            <a:r>
              <a:rPr lang="en-US" sz="2800"/>
              <a:t>Be sure to take off any IR filter, put on the cut filter, and an orange barrier filter for near UV.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The FUJI IS Pro</a:t>
            </a:r>
          </a:p>
        </p:txBody>
      </p:sp>
      <p:pic>
        <p:nvPicPr>
          <p:cNvPr id="72709" name="Picture 5" descr="FUJI IS Pro"/>
          <p:cNvPicPr>
            <a:picLocks noGrp="1" noChangeAspect="1" noChangeArrowheads="1"/>
          </p:cNvPicPr>
          <p:nvPr>
            <p:ph idx="1"/>
          </p:nvPr>
        </p:nvPicPr>
        <p:blipFill>
          <a:blip r:embed="rId2" cstate="print"/>
          <a:srcRect/>
          <a:stretch>
            <a:fillRect/>
          </a:stretch>
        </p:blipFill>
        <p:spPr>
          <a:xfrm>
            <a:off x="838200" y="1524000"/>
            <a:ext cx="4038600" cy="3181350"/>
          </a:xfrm>
          <a:noFill/>
          <a:ln/>
        </p:spPr>
      </p:pic>
      <p:pic>
        <p:nvPicPr>
          <p:cNvPr id="72710" name="Picture 6" descr="rc ring uv"/>
          <p:cNvPicPr>
            <a:picLocks noChangeAspect="1" noChangeArrowheads="1"/>
          </p:cNvPicPr>
          <p:nvPr/>
        </p:nvPicPr>
        <p:blipFill>
          <a:blip r:embed="rId3" cstate="print">
            <a:lum bright="24000" contrast="24000"/>
          </a:blip>
          <a:srcRect/>
          <a:stretch>
            <a:fillRect/>
          </a:stretch>
        </p:blipFill>
        <p:spPr bwMode="auto">
          <a:xfrm>
            <a:off x="5600700" y="1447800"/>
            <a:ext cx="2794000" cy="3352800"/>
          </a:xfrm>
          <a:prstGeom prst="rect">
            <a:avLst/>
          </a:prstGeom>
          <a:noFill/>
        </p:spPr>
      </p:pic>
      <p:pic>
        <p:nvPicPr>
          <p:cNvPr id="72712" name="Picture 8" descr="PECA filters"/>
          <p:cNvPicPr>
            <a:picLocks noChangeAspect="1" noChangeArrowheads="1"/>
          </p:cNvPicPr>
          <p:nvPr/>
        </p:nvPicPr>
        <p:blipFill>
          <a:blip r:embed="rId4" cstate="print"/>
          <a:srcRect/>
          <a:stretch>
            <a:fillRect/>
          </a:stretch>
        </p:blipFill>
        <p:spPr bwMode="auto">
          <a:xfrm>
            <a:off x="3200400" y="4495800"/>
            <a:ext cx="3276600" cy="2184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UV Photography</a:t>
            </a:r>
          </a:p>
        </p:txBody>
      </p:sp>
      <p:sp>
        <p:nvSpPr>
          <p:cNvPr id="74755" name="Rectangle 3"/>
          <p:cNvSpPr>
            <a:spLocks noGrp="1" noChangeArrowheads="1"/>
          </p:cNvSpPr>
          <p:nvPr>
            <p:ph type="body" idx="1"/>
          </p:nvPr>
        </p:nvSpPr>
        <p:spPr/>
        <p:txBody>
          <a:bodyPr/>
          <a:lstStyle/>
          <a:p>
            <a:r>
              <a:rPr lang="en-US"/>
              <a:t>UV can be useful for showing bruises on light skin people, light colored footprints on white tile, and fluorescing materials.</a:t>
            </a:r>
          </a:p>
          <a:p>
            <a:r>
              <a:rPr lang="en-US"/>
              <a:t>It usually requires a tripod and time exposure.</a:t>
            </a:r>
          </a:p>
          <a:p>
            <a:r>
              <a:rPr lang="en-US"/>
              <a:t>Always use a scale and marker with all IR and UV  photography if you intend to document detail or size.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868362"/>
          </a:xfrm>
        </p:spPr>
        <p:txBody>
          <a:bodyPr/>
          <a:lstStyle/>
          <a:p>
            <a:r>
              <a:rPr lang="en-US"/>
              <a:t>Have A Nice Day</a:t>
            </a:r>
          </a:p>
        </p:txBody>
      </p:sp>
      <p:sp>
        <p:nvSpPr>
          <p:cNvPr id="53254" name="Text Box 6"/>
          <p:cNvSpPr txBox="1">
            <a:spLocks noChangeArrowheads="1"/>
          </p:cNvSpPr>
          <p:nvPr/>
        </p:nvSpPr>
        <p:spPr bwMode="auto">
          <a:xfrm>
            <a:off x="1676400" y="6324600"/>
            <a:ext cx="632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3255" name="Rectangle 7"/>
          <p:cNvSpPr>
            <a:spLocks noChangeArrowheads="1"/>
          </p:cNvSpPr>
          <p:nvPr/>
        </p:nvSpPr>
        <p:spPr bwMode="auto">
          <a:xfrm>
            <a:off x="609600" y="5638800"/>
            <a:ext cx="8324850" cy="366713"/>
          </a:xfrm>
          <a:prstGeom prst="rect">
            <a:avLst/>
          </a:prstGeom>
          <a:noFill/>
          <a:ln w="9525">
            <a:noFill/>
            <a:miter lim="800000"/>
            <a:headEnd/>
            <a:tailEnd/>
          </a:ln>
          <a:effectLst/>
        </p:spPr>
        <p:txBody>
          <a:bodyPr wrap="none">
            <a:spAutoFit/>
          </a:bodyPr>
          <a:lstStyle/>
          <a:p>
            <a:r>
              <a:rPr lang="en-US"/>
              <a:t>http://insects.ummz.lsa.umich.edu/fauna/michigan_cicadas/Periodical/Index.html</a:t>
            </a:r>
          </a:p>
        </p:txBody>
      </p:sp>
      <p:pic>
        <p:nvPicPr>
          <p:cNvPr id="53257" name="Picture 9" descr="Magicicada"/>
          <p:cNvPicPr>
            <a:picLocks noGrp="1" noChangeAspect="1" noChangeArrowheads="1"/>
          </p:cNvPicPr>
          <p:nvPr>
            <p:ph idx="1"/>
          </p:nvPr>
        </p:nvPicPr>
        <p:blipFill>
          <a:blip r:embed="rId2" cstate="print"/>
          <a:srcRect/>
          <a:stretch>
            <a:fillRect/>
          </a:stretch>
        </p:blipFill>
        <p:spPr>
          <a:xfrm>
            <a:off x="1143000" y="1371600"/>
            <a:ext cx="6858000" cy="4021138"/>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93" name="Picture 45" descr="The visible spectrum from red (at left) to violet (at right)."/>
          <p:cNvPicPr>
            <a:picLocks noChangeAspect="1" noChangeArrowheads="1"/>
          </p:cNvPicPr>
          <p:nvPr/>
        </p:nvPicPr>
        <p:blipFill>
          <a:blip r:embed="rId2" cstate="print"/>
          <a:srcRect/>
          <a:stretch>
            <a:fillRect/>
          </a:stretch>
        </p:blipFill>
        <p:spPr bwMode="auto">
          <a:xfrm>
            <a:off x="990600" y="609600"/>
            <a:ext cx="7696200" cy="3568700"/>
          </a:xfrm>
          <a:prstGeom prst="rect">
            <a:avLst/>
          </a:prstGeom>
          <a:noFill/>
        </p:spPr>
      </p:pic>
      <p:sp>
        <p:nvSpPr>
          <p:cNvPr id="27694" name="Rectangle 46"/>
          <p:cNvSpPr>
            <a:spLocks noChangeArrowheads="1"/>
          </p:cNvSpPr>
          <p:nvPr/>
        </p:nvSpPr>
        <p:spPr bwMode="auto">
          <a:xfrm>
            <a:off x="1828800" y="4572000"/>
            <a:ext cx="5873750" cy="366713"/>
          </a:xfrm>
          <a:prstGeom prst="rect">
            <a:avLst/>
          </a:prstGeom>
          <a:noFill/>
          <a:ln w="9525">
            <a:noFill/>
            <a:miter lim="800000"/>
            <a:headEnd/>
            <a:tailEnd/>
          </a:ln>
          <a:effectLst/>
        </p:spPr>
        <p:txBody>
          <a:bodyPr wrap="none">
            <a:spAutoFit/>
          </a:bodyPr>
          <a:lstStyle/>
          <a:p>
            <a:r>
              <a:rPr lang="en-US"/>
              <a:t>http://science.hq.nasa.gov/kids/imagers/ems/visible.html</a:t>
            </a:r>
          </a:p>
        </p:txBody>
      </p:sp>
      <p:sp>
        <p:nvSpPr>
          <p:cNvPr id="27695" name="Text Box 47"/>
          <p:cNvSpPr txBox="1">
            <a:spLocks noChangeArrowheads="1"/>
          </p:cNvSpPr>
          <p:nvPr/>
        </p:nvSpPr>
        <p:spPr bwMode="auto">
          <a:xfrm>
            <a:off x="2590800" y="1905000"/>
            <a:ext cx="1676400" cy="1552575"/>
          </a:xfrm>
          <a:prstGeom prst="rect">
            <a:avLst/>
          </a:prstGeom>
          <a:noFill/>
          <a:ln w="9525">
            <a:noFill/>
            <a:miter lim="800000"/>
            <a:headEnd/>
            <a:tailEnd/>
          </a:ln>
          <a:effectLst/>
        </p:spPr>
        <p:txBody>
          <a:bodyPr>
            <a:spAutoFit/>
          </a:bodyPr>
          <a:lstStyle/>
          <a:p>
            <a:pPr>
              <a:spcBef>
                <a:spcPct val="50000"/>
              </a:spcBef>
            </a:pPr>
            <a:r>
              <a:rPr lang="en-US" sz="1200" b="1" u="sng"/>
              <a:t>Right about here is what seems to work best for bruises, blood and GSR detection, eliminating blood on a body, furrows in grass.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IR Digital Imaging</a:t>
            </a:r>
            <a:br>
              <a:rPr lang="en-US"/>
            </a:br>
            <a:r>
              <a:rPr lang="en-US" sz="1800"/>
              <a:t>(It is all about CONTRAST)</a:t>
            </a:r>
          </a:p>
        </p:txBody>
      </p:sp>
      <p:sp>
        <p:nvSpPr>
          <p:cNvPr id="75779" name="Rectangle 3"/>
          <p:cNvSpPr>
            <a:spLocks noGrp="1" noChangeArrowheads="1"/>
          </p:cNvSpPr>
          <p:nvPr>
            <p:ph type="body" idx="1"/>
          </p:nvPr>
        </p:nvSpPr>
        <p:spPr/>
        <p:txBody>
          <a:bodyPr/>
          <a:lstStyle/>
          <a:p>
            <a:pPr>
              <a:lnSpc>
                <a:spcPct val="90000"/>
              </a:lnSpc>
            </a:pPr>
            <a:r>
              <a:rPr lang="en-US" sz="2400"/>
              <a:t>Tattoo's:  there will be a contrast that may make the tattoo stand out.</a:t>
            </a:r>
          </a:p>
          <a:p>
            <a:pPr>
              <a:lnSpc>
                <a:spcPct val="90000"/>
              </a:lnSpc>
            </a:pPr>
            <a:r>
              <a:rPr lang="en-US" sz="2400"/>
              <a:t>IR can help show bruising on the human body.  It seems to work with dark skin people.  I can work on light skin people with some light manipulation.</a:t>
            </a:r>
          </a:p>
          <a:p>
            <a:pPr>
              <a:lnSpc>
                <a:spcPct val="90000"/>
              </a:lnSpc>
            </a:pPr>
            <a:r>
              <a:rPr lang="en-US" sz="2400"/>
              <a:t>IR can “shoot through” the blood and/or decomp on a body.</a:t>
            </a:r>
          </a:p>
          <a:p>
            <a:pPr>
              <a:lnSpc>
                <a:spcPct val="90000"/>
              </a:lnSpc>
            </a:pPr>
            <a:r>
              <a:rPr lang="en-US" sz="2400"/>
              <a:t>IR can enhance the visualization of bullet holes and furrows in grass, dark surfaces, and trees.</a:t>
            </a:r>
          </a:p>
          <a:p>
            <a:pPr>
              <a:lnSpc>
                <a:spcPct val="90000"/>
              </a:lnSpc>
            </a:pPr>
            <a:r>
              <a:rPr lang="en-US" sz="2400"/>
              <a:t>IR can show printing on charred documents and changes in ink on documents.</a:t>
            </a:r>
          </a:p>
          <a:p>
            <a:pPr>
              <a:lnSpc>
                <a:spcPct val="90000"/>
              </a:lnSpc>
            </a:pPr>
            <a:r>
              <a:rPr lang="en-US" sz="2400"/>
              <a:t>IR can help visualize blood and GSR on dark substrates.</a:t>
            </a:r>
          </a:p>
          <a:p>
            <a:pPr>
              <a:lnSpc>
                <a:spcPct val="90000"/>
              </a:lnSpc>
            </a:pP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How Do I Get the IR Light</a:t>
            </a:r>
          </a:p>
        </p:txBody>
      </p:sp>
      <p:sp>
        <p:nvSpPr>
          <p:cNvPr id="28675" name="Rectangle 3"/>
          <p:cNvSpPr>
            <a:spLocks noGrp="1" noChangeArrowheads="1"/>
          </p:cNvSpPr>
          <p:nvPr>
            <p:ph type="body" idx="1"/>
          </p:nvPr>
        </p:nvSpPr>
        <p:spPr/>
        <p:txBody>
          <a:bodyPr/>
          <a:lstStyle/>
          <a:p>
            <a:pPr>
              <a:lnSpc>
                <a:spcPct val="90000"/>
              </a:lnSpc>
            </a:pPr>
            <a:r>
              <a:rPr lang="en-US" sz="2400"/>
              <a:t>Light can be emitted, transmitted, or it can be reflected. If something glows, like luminol, it is emitted light.  If we shine a light on something the light that comes back to us that we see is generally reflected light. Light that is allowed to pass through a lens or filter is transmitted.</a:t>
            </a:r>
          </a:p>
          <a:p>
            <a:pPr>
              <a:lnSpc>
                <a:spcPct val="90000"/>
              </a:lnSpc>
            </a:pPr>
            <a:r>
              <a:rPr lang="en-US" sz="2400"/>
              <a:t>The FUJI S9100IR generally records reflected light information, in terms of IR, and records transmitted light. It will not record heat information, such as that from a human body, because the wavelength of that electro-magnetic energy is around 1350 nm.  The Fuji works 400 nm - 900 nm.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IR Light Sources</a:t>
            </a:r>
          </a:p>
        </p:txBody>
      </p:sp>
      <p:sp>
        <p:nvSpPr>
          <p:cNvPr id="29699" name="Rectangle 3"/>
          <p:cNvSpPr>
            <a:spLocks noGrp="1" noChangeArrowheads="1"/>
          </p:cNvSpPr>
          <p:nvPr>
            <p:ph type="body" idx="1"/>
          </p:nvPr>
        </p:nvSpPr>
        <p:spPr/>
        <p:txBody>
          <a:bodyPr/>
          <a:lstStyle/>
          <a:p>
            <a:pPr>
              <a:lnSpc>
                <a:spcPct val="90000"/>
              </a:lnSpc>
            </a:pPr>
            <a:r>
              <a:rPr lang="en-US" sz="2000" dirty="0"/>
              <a:t>The Sun is an excellent source.</a:t>
            </a:r>
          </a:p>
          <a:p>
            <a:pPr>
              <a:lnSpc>
                <a:spcPct val="90000"/>
              </a:lnSpc>
            </a:pPr>
            <a:r>
              <a:rPr lang="en-US" sz="2000" dirty="0"/>
              <a:t>Incandescent bulbs will provide a certain amount</a:t>
            </a:r>
            <a:r>
              <a:rPr lang="en-US" sz="2000" dirty="0" smtClean="0"/>
              <a:t>.</a:t>
            </a:r>
          </a:p>
          <a:p>
            <a:pPr>
              <a:lnSpc>
                <a:spcPct val="90000"/>
              </a:lnSpc>
            </a:pPr>
            <a:r>
              <a:rPr lang="en-US" sz="2000" dirty="0" smtClean="0"/>
              <a:t>The EIKO Ph0toflood Bulb will provide excellent IR Light.  Note the Kelvin temperature needs to be in the 3400 range.</a:t>
            </a:r>
            <a:endParaRPr lang="en-US" sz="2000" dirty="0"/>
          </a:p>
          <a:p>
            <a:pPr>
              <a:lnSpc>
                <a:spcPct val="90000"/>
              </a:lnSpc>
            </a:pPr>
            <a:r>
              <a:rPr lang="en-US" sz="2000" dirty="0"/>
              <a:t>The flash on the camera will provide a certain amount.</a:t>
            </a:r>
          </a:p>
          <a:p>
            <a:pPr>
              <a:lnSpc>
                <a:spcPct val="90000"/>
              </a:lnSpc>
            </a:pPr>
            <a:r>
              <a:rPr lang="en-US" sz="2000" dirty="0"/>
              <a:t>The Alternate Light Source (ALS) will provide a lot of light that will usually work well for Gunshot Residue (GSR), blood, and bruising.</a:t>
            </a:r>
          </a:p>
          <a:p>
            <a:pPr>
              <a:lnSpc>
                <a:spcPct val="90000"/>
              </a:lnSpc>
            </a:pPr>
            <a:r>
              <a:rPr lang="en-US" sz="2000" dirty="0"/>
              <a:t>Note:  All images should be taken in normal and IR mode.</a:t>
            </a:r>
          </a:p>
          <a:p>
            <a:pPr>
              <a:lnSpc>
                <a:spcPct val="90000"/>
              </a:lnSpc>
            </a:pPr>
            <a:r>
              <a:rPr lang="en-US" sz="2000" dirty="0"/>
              <a:t>Normal and IR can be taken with the FUJI S9100IR.  All you need to do is change filters</a:t>
            </a:r>
            <a:r>
              <a:rPr lang="en-US" sz="2000" dirty="0" smtClean="0"/>
              <a:t>.</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Alternate Light Sources</a:t>
            </a:r>
          </a:p>
        </p:txBody>
      </p:sp>
      <p:pic>
        <p:nvPicPr>
          <p:cNvPr id="66565" name="Picture 5" descr="Picture1"/>
          <p:cNvPicPr>
            <a:picLocks noGrp="1" noChangeAspect="1" noChangeArrowheads="1"/>
          </p:cNvPicPr>
          <p:nvPr>
            <p:ph idx="1"/>
          </p:nvPr>
        </p:nvPicPr>
        <p:blipFill>
          <a:blip r:embed="rId2" cstate="print"/>
          <a:srcRect/>
          <a:stretch>
            <a:fillRect/>
          </a:stretch>
        </p:blipFill>
        <p:spPr>
          <a:xfrm>
            <a:off x="457200" y="1828800"/>
            <a:ext cx="2667000" cy="1905000"/>
          </a:xfrm>
          <a:noFill/>
          <a:ln/>
        </p:spPr>
      </p:pic>
      <p:pic>
        <p:nvPicPr>
          <p:cNvPr id="66566" name="Picture 6" descr="Picture2"/>
          <p:cNvPicPr>
            <a:picLocks noChangeAspect="1" noChangeArrowheads="1"/>
          </p:cNvPicPr>
          <p:nvPr/>
        </p:nvPicPr>
        <p:blipFill>
          <a:blip r:embed="rId3" cstate="print"/>
          <a:srcRect/>
          <a:stretch>
            <a:fillRect/>
          </a:stretch>
        </p:blipFill>
        <p:spPr bwMode="auto">
          <a:xfrm>
            <a:off x="3352800" y="1828800"/>
            <a:ext cx="2667000" cy="2001838"/>
          </a:xfrm>
          <a:prstGeom prst="rect">
            <a:avLst/>
          </a:prstGeom>
          <a:noFill/>
        </p:spPr>
      </p:pic>
      <p:pic>
        <p:nvPicPr>
          <p:cNvPr id="66567" name="Picture 7" descr="Picture3"/>
          <p:cNvPicPr>
            <a:picLocks noChangeAspect="1" noChangeArrowheads="1"/>
          </p:cNvPicPr>
          <p:nvPr/>
        </p:nvPicPr>
        <p:blipFill>
          <a:blip r:embed="rId4" cstate="print"/>
          <a:srcRect/>
          <a:stretch>
            <a:fillRect/>
          </a:stretch>
        </p:blipFill>
        <p:spPr bwMode="auto">
          <a:xfrm>
            <a:off x="6172200" y="1828800"/>
            <a:ext cx="2819400" cy="1989138"/>
          </a:xfrm>
          <a:prstGeom prst="rect">
            <a:avLst/>
          </a:prstGeom>
          <a:noFill/>
        </p:spPr>
      </p:pic>
      <p:pic>
        <p:nvPicPr>
          <p:cNvPr id="66568" name="Picture 8" descr="IMG_2845"/>
          <p:cNvPicPr>
            <a:picLocks noChangeAspect="1" noChangeArrowheads="1"/>
          </p:cNvPicPr>
          <p:nvPr/>
        </p:nvPicPr>
        <p:blipFill>
          <a:blip r:embed="rId5" cstate="print"/>
          <a:srcRect/>
          <a:stretch>
            <a:fillRect/>
          </a:stretch>
        </p:blipFill>
        <p:spPr bwMode="auto">
          <a:xfrm>
            <a:off x="1143000" y="3810000"/>
            <a:ext cx="1930400" cy="2895600"/>
          </a:xfrm>
          <a:prstGeom prst="rect">
            <a:avLst/>
          </a:prstGeom>
          <a:noFill/>
        </p:spPr>
      </p:pic>
      <p:pic>
        <p:nvPicPr>
          <p:cNvPr id="66570" name="Picture 10" descr="IMG_2843"/>
          <p:cNvPicPr>
            <a:picLocks noChangeAspect="1" noChangeArrowheads="1"/>
          </p:cNvPicPr>
          <p:nvPr/>
        </p:nvPicPr>
        <p:blipFill>
          <a:blip r:embed="rId6" cstate="print"/>
          <a:srcRect/>
          <a:stretch>
            <a:fillRect/>
          </a:stretch>
        </p:blipFill>
        <p:spPr bwMode="auto">
          <a:xfrm>
            <a:off x="3810000" y="4114800"/>
            <a:ext cx="1571625" cy="2514600"/>
          </a:xfrm>
          <a:prstGeom prst="rect">
            <a:avLst/>
          </a:prstGeom>
          <a:noFill/>
        </p:spPr>
      </p:pic>
      <p:pic>
        <p:nvPicPr>
          <p:cNvPr id="66571" name="Picture 11" descr="IMG_2842"/>
          <p:cNvPicPr>
            <a:picLocks noChangeAspect="1" noChangeArrowheads="1"/>
          </p:cNvPicPr>
          <p:nvPr/>
        </p:nvPicPr>
        <p:blipFill>
          <a:blip r:embed="rId7" cstate="print"/>
          <a:srcRect/>
          <a:stretch>
            <a:fillRect/>
          </a:stretch>
        </p:blipFill>
        <p:spPr bwMode="auto">
          <a:xfrm>
            <a:off x="6019800" y="4267200"/>
            <a:ext cx="1676400" cy="1676400"/>
          </a:xfrm>
          <a:prstGeom prst="rect">
            <a:avLst/>
          </a:prstGeom>
          <a:noFill/>
        </p:spPr>
      </p:pic>
      <p:pic>
        <p:nvPicPr>
          <p:cNvPr id="66573" name="Picture 13" descr="MCj04413620000[1]"/>
          <p:cNvPicPr>
            <a:picLocks noChangeAspect="1" noChangeArrowheads="1"/>
          </p:cNvPicPr>
          <p:nvPr/>
        </p:nvPicPr>
        <p:blipFill>
          <a:blip r:embed="rId8" cstate="print"/>
          <a:srcRect/>
          <a:stretch>
            <a:fillRect/>
          </a:stretch>
        </p:blipFill>
        <p:spPr bwMode="auto">
          <a:xfrm>
            <a:off x="7924800" y="457200"/>
            <a:ext cx="731838" cy="914400"/>
          </a:xfrm>
          <a:prstGeom prst="rect">
            <a:avLst/>
          </a:prstGeom>
          <a:noFill/>
        </p:spPr>
      </p:pic>
      <p:pic>
        <p:nvPicPr>
          <p:cNvPr id="66574" name="Picture 14" descr="MCj04413620000[1]"/>
          <p:cNvPicPr>
            <a:picLocks noChangeAspect="1" noChangeArrowheads="1"/>
          </p:cNvPicPr>
          <p:nvPr/>
        </p:nvPicPr>
        <p:blipFill>
          <a:blip r:embed="rId8" cstate="print"/>
          <a:srcRect/>
          <a:stretch>
            <a:fillRect/>
          </a:stretch>
        </p:blipFill>
        <p:spPr bwMode="auto">
          <a:xfrm>
            <a:off x="609600" y="457200"/>
            <a:ext cx="731838" cy="91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a:t>Setting Up the Fuji IR</a:t>
            </a:r>
          </a:p>
        </p:txBody>
      </p:sp>
      <p:sp>
        <p:nvSpPr>
          <p:cNvPr id="39941" name="Rectangle 5"/>
          <p:cNvSpPr>
            <a:spLocks noGrp="1" noChangeArrowheads="1"/>
          </p:cNvSpPr>
          <p:nvPr>
            <p:ph type="body" sz="half" idx="1"/>
          </p:nvPr>
        </p:nvSpPr>
        <p:spPr/>
        <p:txBody>
          <a:bodyPr/>
          <a:lstStyle/>
          <a:p>
            <a:pPr>
              <a:lnSpc>
                <a:spcPct val="80000"/>
              </a:lnSpc>
            </a:pPr>
            <a:r>
              <a:rPr lang="en-US" sz="1800" dirty="0"/>
              <a:t>Check battery.</a:t>
            </a:r>
          </a:p>
          <a:p>
            <a:pPr>
              <a:lnSpc>
                <a:spcPct val="80000"/>
              </a:lnSpc>
            </a:pPr>
            <a:r>
              <a:rPr lang="en-US" sz="1800" dirty="0"/>
              <a:t>Insert media card</a:t>
            </a:r>
            <a:r>
              <a:rPr lang="en-US" sz="1800" dirty="0" smtClean="0"/>
              <a:t>.</a:t>
            </a:r>
            <a:endParaRPr lang="en-US" sz="1800" dirty="0"/>
          </a:p>
          <a:p>
            <a:pPr>
              <a:lnSpc>
                <a:spcPct val="80000"/>
              </a:lnSpc>
            </a:pPr>
            <a:r>
              <a:rPr lang="en-US" sz="1800" dirty="0"/>
              <a:t>Attach appropriate filter.</a:t>
            </a:r>
          </a:p>
          <a:p>
            <a:pPr>
              <a:lnSpc>
                <a:spcPct val="80000"/>
              </a:lnSpc>
            </a:pPr>
            <a:r>
              <a:rPr lang="en-US" sz="1800" dirty="0"/>
              <a:t>Check focus: manual or automatic. In IR mode it may be necessary to manually focus.</a:t>
            </a:r>
          </a:p>
          <a:p>
            <a:pPr>
              <a:lnSpc>
                <a:spcPct val="80000"/>
              </a:lnSpc>
            </a:pPr>
            <a:r>
              <a:rPr lang="en-US" sz="1800" dirty="0"/>
              <a:t>You can shoot IR video.</a:t>
            </a:r>
          </a:p>
          <a:p>
            <a:pPr>
              <a:lnSpc>
                <a:spcPct val="80000"/>
              </a:lnSpc>
            </a:pPr>
            <a:r>
              <a:rPr lang="en-US" sz="1800" dirty="0"/>
              <a:t>For stills generally start with </a:t>
            </a:r>
            <a:r>
              <a:rPr lang="en-US" sz="1800" dirty="0" smtClean="0"/>
              <a:t>“P” </a:t>
            </a:r>
            <a:r>
              <a:rPr lang="en-US" sz="1800" dirty="0"/>
              <a:t>setting.</a:t>
            </a:r>
          </a:p>
          <a:p>
            <a:pPr>
              <a:lnSpc>
                <a:spcPct val="80000"/>
              </a:lnSpc>
            </a:pPr>
            <a:r>
              <a:rPr lang="en-US" sz="1800" u="sng" dirty="0"/>
              <a:t>Note:  Icons are good.  When taking images of people you might want to use the portrait icon.  The macro icon is good, but be aware of camera movement (i.e., use a tripod).</a:t>
            </a:r>
          </a:p>
        </p:txBody>
      </p:sp>
      <p:sp>
        <p:nvSpPr>
          <p:cNvPr id="39942" name="Rectangle 6"/>
          <p:cNvSpPr>
            <a:spLocks noGrp="1" noChangeArrowheads="1"/>
          </p:cNvSpPr>
          <p:nvPr>
            <p:ph type="body" sz="half" idx="2"/>
          </p:nvPr>
        </p:nvSpPr>
        <p:spPr/>
        <p:txBody>
          <a:bodyPr/>
          <a:lstStyle/>
          <a:p>
            <a:pPr>
              <a:lnSpc>
                <a:spcPct val="80000"/>
              </a:lnSpc>
            </a:pPr>
            <a:r>
              <a:rPr lang="en-US" sz="1800"/>
              <a:t>Set the visualization to the screen.</a:t>
            </a:r>
          </a:p>
          <a:p>
            <a:pPr>
              <a:lnSpc>
                <a:spcPct val="80000"/>
              </a:lnSpc>
            </a:pPr>
            <a:r>
              <a:rPr lang="en-US" sz="1800"/>
              <a:t>Apply light for reflected light (green or red from  the ALS), or direct from the photo flow, if ambient light is not sufficient.</a:t>
            </a:r>
          </a:p>
          <a:p>
            <a:pPr>
              <a:lnSpc>
                <a:spcPct val="80000"/>
              </a:lnSpc>
            </a:pPr>
            <a:r>
              <a:rPr lang="en-US" sz="1800"/>
              <a:t>Check to see if there is a useful image.</a:t>
            </a:r>
          </a:p>
          <a:p>
            <a:pPr>
              <a:lnSpc>
                <a:spcPct val="80000"/>
              </a:lnSpc>
            </a:pPr>
            <a:r>
              <a:rPr lang="en-US" sz="1800"/>
              <a:t>Focus and shoot.</a:t>
            </a:r>
          </a:p>
          <a:p>
            <a:pPr>
              <a:lnSpc>
                <a:spcPct val="80000"/>
              </a:lnSpc>
            </a:pPr>
            <a:r>
              <a:rPr lang="en-US" sz="1800"/>
              <a:t>Note:  extreme sensitivity to movement.</a:t>
            </a:r>
          </a:p>
          <a:p>
            <a:pPr>
              <a:lnSpc>
                <a:spcPct val="80000"/>
              </a:lnSpc>
            </a:pPr>
            <a:r>
              <a:rPr lang="en-US" sz="1800"/>
              <a:t> </a:t>
            </a:r>
            <a:r>
              <a:rPr lang="en-US" sz="1800" u="sng"/>
              <a:t>Note:  the focal length for close-up images should be set at 28 mm, the widest setting for the Fuji IS-1.</a:t>
            </a:r>
          </a:p>
          <a:p>
            <a:pPr>
              <a:lnSpc>
                <a:spcPct val="80000"/>
              </a:lnSpc>
            </a:pPr>
            <a:endParaRPr 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Fuji Camera Settings</a:t>
            </a:r>
          </a:p>
        </p:txBody>
      </p:sp>
      <p:pic>
        <p:nvPicPr>
          <p:cNvPr id="41988" name="Picture 4" descr="IMG_0059"/>
          <p:cNvPicPr>
            <a:picLocks noGrp="1" noChangeAspect="1" noChangeArrowheads="1"/>
          </p:cNvPicPr>
          <p:nvPr>
            <p:ph idx="1"/>
          </p:nvPr>
        </p:nvPicPr>
        <p:blipFill>
          <a:blip r:embed="rId2" cstate="print">
            <a:lum contrast="12000"/>
          </a:blip>
          <a:srcRect/>
          <a:stretch>
            <a:fillRect/>
          </a:stretch>
        </p:blipFill>
        <p:spPr>
          <a:xfrm>
            <a:off x="2057400" y="1447800"/>
            <a:ext cx="4775200" cy="5029200"/>
          </a:xfrm>
          <a:noFill/>
          <a:ln/>
        </p:spPr>
      </p:pic>
      <p:sp>
        <p:nvSpPr>
          <p:cNvPr id="41990" name="Text Box 6"/>
          <p:cNvSpPr txBox="1">
            <a:spLocks noChangeArrowheads="1"/>
          </p:cNvSpPr>
          <p:nvPr/>
        </p:nvSpPr>
        <p:spPr bwMode="auto">
          <a:xfrm>
            <a:off x="7010400" y="4343400"/>
            <a:ext cx="1219200" cy="366713"/>
          </a:xfrm>
          <a:prstGeom prst="rect">
            <a:avLst/>
          </a:prstGeom>
          <a:noFill/>
          <a:ln w="9525">
            <a:noFill/>
            <a:miter lim="800000"/>
            <a:headEnd/>
            <a:tailEnd/>
          </a:ln>
          <a:effectLst/>
        </p:spPr>
        <p:txBody>
          <a:bodyPr>
            <a:spAutoFit/>
          </a:bodyPr>
          <a:lstStyle/>
          <a:p>
            <a:pPr>
              <a:spcBef>
                <a:spcPct val="50000"/>
              </a:spcBef>
            </a:pPr>
            <a:r>
              <a:rPr lang="en-US"/>
              <a:t>video</a:t>
            </a:r>
          </a:p>
        </p:txBody>
      </p:sp>
      <p:sp>
        <p:nvSpPr>
          <p:cNvPr id="41991" name="Text Box 7"/>
          <p:cNvSpPr txBox="1">
            <a:spLocks noChangeArrowheads="1"/>
          </p:cNvSpPr>
          <p:nvPr/>
        </p:nvSpPr>
        <p:spPr bwMode="auto">
          <a:xfrm>
            <a:off x="7010400" y="3124200"/>
            <a:ext cx="990600" cy="366713"/>
          </a:xfrm>
          <a:prstGeom prst="rect">
            <a:avLst/>
          </a:prstGeom>
          <a:noFill/>
          <a:ln w="9525">
            <a:noFill/>
            <a:miter lim="800000"/>
            <a:headEnd/>
            <a:tailEnd/>
          </a:ln>
          <a:effectLst/>
        </p:spPr>
        <p:txBody>
          <a:bodyPr>
            <a:spAutoFit/>
          </a:bodyPr>
          <a:lstStyle/>
          <a:p>
            <a:pPr>
              <a:spcBef>
                <a:spcPct val="50000"/>
              </a:spcBef>
            </a:pPr>
            <a:r>
              <a:rPr lang="en-US"/>
              <a:t>manual</a:t>
            </a:r>
          </a:p>
        </p:txBody>
      </p:sp>
      <p:sp>
        <p:nvSpPr>
          <p:cNvPr id="41992" name="Text Box 8"/>
          <p:cNvSpPr txBox="1">
            <a:spLocks noChangeArrowheads="1"/>
          </p:cNvSpPr>
          <p:nvPr/>
        </p:nvSpPr>
        <p:spPr bwMode="auto">
          <a:xfrm>
            <a:off x="381000" y="1981200"/>
            <a:ext cx="1143000" cy="366713"/>
          </a:xfrm>
          <a:prstGeom prst="rect">
            <a:avLst/>
          </a:prstGeom>
          <a:noFill/>
          <a:ln w="9525">
            <a:noFill/>
            <a:miter lim="800000"/>
            <a:headEnd/>
            <a:tailEnd/>
          </a:ln>
          <a:effectLst/>
        </p:spPr>
        <p:txBody>
          <a:bodyPr>
            <a:spAutoFit/>
          </a:bodyPr>
          <a:lstStyle/>
          <a:p>
            <a:pPr>
              <a:spcBef>
                <a:spcPct val="50000"/>
              </a:spcBef>
            </a:pPr>
            <a:r>
              <a:rPr lang="en-US"/>
              <a:t>aperture</a:t>
            </a:r>
          </a:p>
        </p:txBody>
      </p:sp>
      <p:sp>
        <p:nvSpPr>
          <p:cNvPr id="41993" name="Text Box 9"/>
          <p:cNvSpPr txBox="1">
            <a:spLocks noChangeArrowheads="1"/>
          </p:cNvSpPr>
          <p:nvPr/>
        </p:nvSpPr>
        <p:spPr bwMode="auto">
          <a:xfrm>
            <a:off x="381000" y="2971800"/>
            <a:ext cx="914400" cy="366713"/>
          </a:xfrm>
          <a:prstGeom prst="rect">
            <a:avLst/>
          </a:prstGeom>
          <a:noFill/>
          <a:ln w="9525">
            <a:noFill/>
            <a:miter lim="800000"/>
            <a:headEnd/>
            <a:tailEnd/>
          </a:ln>
          <a:effectLst/>
        </p:spPr>
        <p:txBody>
          <a:bodyPr>
            <a:spAutoFit/>
          </a:bodyPr>
          <a:lstStyle/>
          <a:p>
            <a:pPr>
              <a:spcBef>
                <a:spcPct val="50000"/>
              </a:spcBef>
            </a:pPr>
            <a:r>
              <a:rPr lang="en-US"/>
              <a:t>shutter</a:t>
            </a:r>
          </a:p>
        </p:txBody>
      </p:sp>
      <p:sp>
        <p:nvSpPr>
          <p:cNvPr id="41994" name="Text Box 10"/>
          <p:cNvSpPr txBox="1">
            <a:spLocks noChangeArrowheads="1"/>
          </p:cNvSpPr>
          <p:nvPr/>
        </p:nvSpPr>
        <p:spPr bwMode="auto">
          <a:xfrm>
            <a:off x="304800" y="3733800"/>
            <a:ext cx="1066800" cy="366713"/>
          </a:xfrm>
          <a:prstGeom prst="rect">
            <a:avLst/>
          </a:prstGeom>
          <a:noFill/>
          <a:ln w="9525">
            <a:noFill/>
            <a:miter lim="800000"/>
            <a:headEnd/>
            <a:tailEnd/>
          </a:ln>
          <a:effectLst/>
        </p:spPr>
        <p:txBody>
          <a:bodyPr>
            <a:spAutoFit/>
          </a:bodyPr>
          <a:lstStyle/>
          <a:p>
            <a:pPr>
              <a:spcBef>
                <a:spcPct val="50000"/>
              </a:spcBef>
            </a:pPr>
            <a:r>
              <a:rPr lang="en-US"/>
              <a:t>program</a:t>
            </a:r>
          </a:p>
        </p:txBody>
      </p:sp>
      <p:sp>
        <p:nvSpPr>
          <p:cNvPr id="41995" name="Text Box 11"/>
          <p:cNvSpPr txBox="1">
            <a:spLocks noChangeArrowheads="1"/>
          </p:cNvSpPr>
          <p:nvPr/>
        </p:nvSpPr>
        <p:spPr bwMode="auto">
          <a:xfrm>
            <a:off x="381000" y="4724400"/>
            <a:ext cx="762000" cy="366713"/>
          </a:xfrm>
          <a:prstGeom prst="rect">
            <a:avLst/>
          </a:prstGeom>
          <a:noFill/>
          <a:ln w="9525">
            <a:noFill/>
            <a:miter lim="800000"/>
            <a:headEnd/>
            <a:tailEnd/>
          </a:ln>
          <a:effectLst/>
        </p:spPr>
        <p:txBody>
          <a:bodyPr>
            <a:spAutoFit/>
          </a:bodyPr>
          <a:lstStyle/>
          <a:p>
            <a:pPr>
              <a:spcBef>
                <a:spcPct val="50000"/>
              </a:spcBef>
            </a:pPr>
            <a:r>
              <a:rPr lang="en-US"/>
              <a:t>auto</a:t>
            </a:r>
          </a:p>
        </p:txBody>
      </p:sp>
      <p:sp>
        <p:nvSpPr>
          <p:cNvPr id="41996" name="Line 12"/>
          <p:cNvSpPr>
            <a:spLocks noChangeShapeType="1"/>
          </p:cNvSpPr>
          <p:nvPr/>
        </p:nvSpPr>
        <p:spPr bwMode="auto">
          <a:xfrm flipH="1">
            <a:off x="5181600" y="3429000"/>
            <a:ext cx="1981200" cy="1371600"/>
          </a:xfrm>
          <a:prstGeom prst="line">
            <a:avLst/>
          </a:prstGeom>
          <a:noFill/>
          <a:ln w="9525">
            <a:solidFill>
              <a:schemeClr val="bg1"/>
            </a:solidFill>
            <a:round/>
            <a:headEnd/>
            <a:tailEnd type="triangle" w="med" len="med"/>
          </a:ln>
          <a:effectLst/>
        </p:spPr>
        <p:txBody>
          <a:bodyPr/>
          <a:lstStyle/>
          <a:p>
            <a:endParaRPr lang="en-US"/>
          </a:p>
        </p:txBody>
      </p:sp>
      <p:sp>
        <p:nvSpPr>
          <p:cNvPr id="41997" name="Line 13"/>
          <p:cNvSpPr>
            <a:spLocks noChangeShapeType="1"/>
          </p:cNvSpPr>
          <p:nvPr/>
        </p:nvSpPr>
        <p:spPr bwMode="auto">
          <a:xfrm flipH="1">
            <a:off x="5334000" y="4572000"/>
            <a:ext cx="1600200" cy="381000"/>
          </a:xfrm>
          <a:prstGeom prst="line">
            <a:avLst/>
          </a:prstGeom>
          <a:noFill/>
          <a:ln w="9525">
            <a:solidFill>
              <a:schemeClr val="bg1"/>
            </a:solidFill>
            <a:round/>
            <a:headEnd/>
            <a:tailEnd type="triangle" w="med" len="med"/>
          </a:ln>
          <a:effectLst/>
        </p:spPr>
        <p:txBody>
          <a:bodyPr/>
          <a:lstStyle/>
          <a:p>
            <a:endParaRPr lang="en-US"/>
          </a:p>
        </p:txBody>
      </p:sp>
      <p:sp>
        <p:nvSpPr>
          <p:cNvPr id="41998" name="Line 14"/>
          <p:cNvSpPr>
            <a:spLocks noChangeShapeType="1"/>
          </p:cNvSpPr>
          <p:nvPr/>
        </p:nvSpPr>
        <p:spPr bwMode="auto">
          <a:xfrm>
            <a:off x="1447800" y="2209800"/>
            <a:ext cx="3276600" cy="2667000"/>
          </a:xfrm>
          <a:prstGeom prst="line">
            <a:avLst/>
          </a:prstGeom>
          <a:noFill/>
          <a:ln w="9525">
            <a:solidFill>
              <a:schemeClr val="bg1"/>
            </a:solidFill>
            <a:round/>
            <a:headEnd/>
            <a:tailEnd type="triangle" w="med" len="med"/>
          </a:ln>
          <a:effectLst/>
        </p:spPr>
        <p:txBody>
          <a:bodyPr/>
          <a:lstStyle/>
          <a:p>
            <a:endParaRPr lang="en-US"/>
          </a:p>
        </p:txBody>
      </p:sp>
      <p:sp>
        <p:nvSpPr>
          <p:cNvPr id="41999" name="Line 15"/>
          <p:cNvSpPr>
            <a:spLocks noChangeShapeType="1"/>
          </p:cNvSpPr>
          <p:nvPr/>
        </p:nvSpPr>
        <p:spPr bwMode="auto">
          <a:xfrm>
            <a:off x="1295400" y="3200400"/>
            <a:ext cx="3200400" cy="1828800"/>
          </a:xfrm>
          <a:prstGeom prst="line">
            <a:avLst/>
          </a:prstGeom>
          <a:noFill/>
          <a:ln w="9525">
            <a:solidFill>
              <a:schemeClr val="bg1"/>
            </a:solidFill>
            <a:round/>
            <a:headEnd/>
            <a:tailEnd type="triangle" w="med" len="med"/>
          </a:ln>
          <a:effectLst/>
        </p:spPr>
        <p:txBody>
          <a:bodyPr/>
          <a:lstStyle/>
          <a:p>
            <a:endParaRPr lang="en-US"/>
          </a:p>
        </p:txBody>
      </p:sp>
      <p:sp>
        <p:nvSpPr>
          <p:cNvPr id="42000" name="Line 16"/>
          <p:cNvSpPr>
            <a:spLocks noChangeShapeType="1"/>
          </p:cNvSpPr>
          <p:nvPr/>
        </p:nvSpPr>
        <p:spPr bwMode="auto">
          <a:xfrm>
            <a:off x="1447800" y="3962400"/>
            <a:ext cx="3048000" cy="1295400"/>
          </a:xfrm>
          <a:prstGeom prst="line">
            <a:avLst/>
          </a:prstGeom>
          <a:noFill/>
          <a:ln w="9525">
            <a:solidFill>
              <a:schemeClr val="bg1"/>
            </a:solidFill>
            <a:round/>
            <a:headEnd/>
            <a:tailEnd type="triangle" w="med" len="med"/>
          </a:ln>
          <a:effectLst/>
        </p:spPr>
        <p:txBody>
          <a:bodyPr/>
          <a:lstStyle/>
          <a:p>
            <a:endParaRPr lang="en-US"/>
          </a:p>
        </p:txBody>
      </p:sp>
      <p:sp>
        <p:nvSpPr>
          <p:cNvPr id="42001" name="Line 17"/>
          <p:cNvSpPr>
            <a:spLocks noChangeShapeType="1"/>
          </p:cNvSpPr>
          <p:nvPr/>
        </p:nvSpPr>
        <p:spPr bwMode="auto">
          <a:xfrm>
            <a:off x="1066800" y="4876800"/>
            <a:ext cx="3429000" cy="609600"/>
          </a:xfrm>
          <a:prstGeom prst="line">
            <a:avLst/>
          </a:prstGeom>
          <a:noFill/>
          <a:ln w="9525">
            <a:solidFill>
              <a:schemeClr val="bg1"/>
            </a:solidFill>
            <a:round/>
            <a:headEnd/>
            <a:tailEnd type="triangle" w="med" len="med"/>
          </a:ln>
          <a:effectLst/>
        </p:spPr>
        <p:txBody>
          <a:bodyPr/>
          <a:lstStyle/>
          <a:p>
            <a:endParaRPr lang="en-US"/>
          </a:p>
        </p:txBody>
      </p:sp>
      <p:sp>
        <p:nvSpPr>
          <p:cNvPr id="42002" name="Text Box 18"/>
          <p:cNvSpPr txBox="1">
            <a:spLocks noChangeArrowheads="1"/>
          </p:cNvSpPr>
          <p:nvPr/>
        </p:nvSpPr>
        <p:spPr bwMode="auto">
          <a:xfrm>
            <a:off x="7010400" y="1524000"/>
            <a:ext cx="1447800" cy="641350"/>
          </a:xfrm>
          <a:prstGeom prst="rect">
            <a:avLst/>
          </a:prstGeom>
          <a:noFill/>
          <a:ln w="9525">
            <a:noFill/>
            <a:miter lim="800000"/>
            <a:headEnd/>
            <a:tailEnd/>
          </a:ln>
          <a:effectLst/>
        </p:spPr>
        <p:txBody>
          <a:bodyPr>
            <a:spAutoFit/>
          </a:bodyPr>
          <a:lstStyle/>
          <a:p>
            <a:pPr>
              <a:spcBef>
                <a:spcPct val="50000"/>
              </a:spcBef>
            </a:pPr>
            <a:r>
              <a:rPr lang="en-US"/>
              <a:t>power switch</a:t>
            </a:r>
          </a:p>
        </p:txBody>
      </p:sp>
      <p:sp>
        <p:nvSpPr>
          <p:cNvPr id="42004" name="Line 20"/>
          <p:cNvSpPr>
            <a:spLocks noChangeShapeType="1"/>
          </p:cNvSpPr>
          <p:nvPr/>
        </p:nvSpPr>
        <p:spPr bwMode="auto">
          <a:xfrm flipH="1">
            <a:off x="6172200" y="1981200"/>
            <a:ext cx="838200" cy="1295400"/>
          </a:xfrm>
          <a:prstGeom prst="line">
            <a:avLst/>
          </a:prstGeom>
          <a:noFill/>
          <a:ln w="9525">
            <a:solidFill>
              <a:schemeClr val="bg1"/>
            </a:solidFill>
            <a:round/>
            <a:headEnd/>
            <a:tailEnd type="triangle" w="med" len="med"/>
          </a:ln>
          <a:effectLst/>
        </p:spPr>
        <p:txBody>
          <a:bodyPr/>
          <a:lstStyle/>
          <a:p>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1437&quot;&gt;&lt;object type=&quot;3&quot; unique_id=&quot;11438&quot;&gt;&lt;property id=&quot;20148&quot; value=&quot;5&quot;/&gt;&lt;property id=&quot;20300&quot; value=&quot;Slide 1 - &amp;quot;FUJI S9100IR (Infrared Digital Camera)&amp;quot;&quot;/&gt;&lt;property id=&quot;20307&quot; value=&quot;256&quot;/&gt;&lt;/object&gt;&lt;object type=&quot;3&quot; unique_id=&quot;11439&quot;&gt;&lt;property id=&quot;20148&quot; value=&quot;5&quot;/&gt;&lt;property id=&quot;20300&quot; value=&quot;Slide 2 - &amp;quot;It Is All About Light&amp;quot;&quot;/&gt;&lt;property id=&quot;20307&quot; value=&quot;257&quot;/&gt;&lt;/object&gt;&lt;object type=&quot;3&quot; unique_id=&quot;11440&quot;&gt;&lt;property id=&quot;20148&quot; value=&quot;5&quot;/&gt;&lt;property id=&quot;20300&quot; value=&quot;Slide 3&quot;/&gt;&lt;property id=&quot;20307&quot; value=&quot;258&quot;/&gt;&lt;/object&gt;&lt;object type=&quot;3&quot; unique_id=&quot;11441&quot;&gt;&lt;property id=&quot;20148&quot; value=&quot;5&quot;/&gt;&lt;property id=&quot;20300&quot; value=&quot;Slide 4 - &amp;quot;IR Digital Imaging (It is all about CONTRAST)&amp;quot;&quot;/&gt;&lt;property id=&quot;20307&quot; value=&quot;283&quot;/&gt;&lt;/object&gt;&lt;object type=&quot;3&quot; unique_id=&quot;11442&quot;&gt;&lt;property id=&quot;20148&quot; value=&quot;5&quot;/&gt;&lt;property id=&quot;20300&quot; value=&quot;Slide 5 - &amp;quot;How Do I Get the IR Light&amp;quot;&quot;/&gt;&lt;property id=&quot;20307&quot; value=&quot;259&quot;/&gt;&lt;/object&gt;&lt;object type=&quot;3&quot; unique_id=&quot;11443&quot;&gt;&lt;property id=&quot;20148&quot; value=&quot;5&quot;/&gt;&lt;property id=&quot;20300&quot; value=&quot;Slide 6 - &amp;quot;IR Light Sources&amp;quot;&quot;/&gt;&lt;property id=&quot;20307&quot; value=&quot;260&quot;/&gt;&lt;/object&gt;&lt;object type=&quot;3&quot; unique_id=&quot;11444&quot;&gt;&lt;property id=&quot;20148&quot; value=&quot;5&quot;/&gt;&lt;property id=&quot;20300&quot; value=&quot;Slide 7 - &amp;quot;Alternate Light Sources&amp;quot;&quot;/&gt;&lt;property id=&quot;20307&quot; value=&quot;277&quot;/&gt;&lt;/object&gt;&lt;object type=&quot;3&quot; unique_id=&quot;11445&quot;&gt;&lt;property id=&quot;20148&quot; value=&quot;5&quot;/&gt;&lt;property id=&quot;20300&quot; value=&quot;Slide 8 - &amp;quot;Setting Up the Fuji IR&amp;quot;&quot;/&gt;&lt;property id=&quot;20307&quot; value=&quot;264&quot;/&gt;&lt;/object&gt;&lt;object type=&quot;3&quot; unique_id=&quot;11446&quot;&gt;&lt;property id=&quot;20148&quot; value=&quot;5&quot;/&gt;&lt;property id=&quot;20300&quot; value=&quot;Slide 9 - &amp;quot;Fuji Camera Settings&amp;quot;&quot;/&gt;&lt;property id=&quot;20307&quot; value=&quot;265&quot;/&gt;&lt;/object&gt;&lt;object type=&quot;3&quot; unique_id=&quot;11447&quot;&gt;&lt;property id=&quot;20148&quot; value=&quot;5&quot;/&gt;&lt;property id=&quot;20300&quot; value=&quot;Slide 10 - &amp;quot;Fuji IR Buttons&amp;quot;&quot;/&gt;&lt;property id=&quot;20307&quot; value=&quot;266&quot;/&gt;&lt;/object&gt;&lt;object type=&quot;3&quot; unique_id=&quot;11448&quot;&gt;&lt;property id=&quot;20148&quot; value=&quot;5&quot;/&gt;&lt;property id=&quot;20300&quot; value=&quot;Slide 11 - &amp;quot;Fuji IR Buttons&amp;quot;&quot;/&gt;&lt;property id=&quot;20307&quot; value=&quot;267&quot;/&gt;&lt;/object&gt;&lt;object type=&quot;3&quot; unique_id=&quot;11449&quot;&gt;&lt;property id=&quot;20148&quot; value=&quot;5&quot;/&gt;&lt;property id=&quot;20300&quot; value=&quot;Slide 12 - &amp;quot; Taking An IR Image&amp;quot;&quot;/&gt;&lt;property id=&quot;20307&quot; value=&quot;268&quot;/&gt;&lt;/object&gt;&lt;object type=&quot;3&quot; unique_id=&quot;11450&quot;&gt;&lt;property id=&quot;20148&quot; value=&quot;5&quot;/&gt;&lt;property id=&quot;20300&quot; value=&quot;Slide 13 - &amp;quot;A Word About Light Intensity&amp;quot;&quot;/&gt;&lt;property id=&quot;20307&quot; value=&quot;276&quot;/&gt;&lt;/object&gt;&lt;object type=&quot;3&quot; unique_id=&quot;11451&quot;&gt;&lt;property id=&quot;20148&quot; value=&quot;5&quot;/&gt;&lt;property id=&quot;20300&quot; value=&quot;Slide 14&quot;/&gt;&lt;property id=&quot;20307&quot; value=&quot;269&quot;/&gt;&lt;/object&gt;&lt;object type=&quot;3&quot; unique_id=&quot;11452&quot;&gt;&lt;property id=&quot;20148&quot; value=&quot;5&quot;/&gt;&lt;property id=&quot;20300&quot; value=&quot;Slide 15 - &amp;quot;Domestic Assault Victim&amp;quot;&quot;/&gt;&lt;property id=&quot;20307&quot; value=&quot;273&quot;/&gt;&lt;/object&gt;&lt;object type=&quot;3&quot; unique_id=&quot;11453&quot;&gt;&lt;property id=&quot;20148&quot; value=&quot;5&quot;/&gt;&lt;property id=&quot;20300&quot; value=&quot;Slide 16&quot;/&gt;&lt;property id=&quot;20307&quot; value=&quot;274&quot;/&gt;&lt;/object&gt;&lt;object type=&quot;3&quot; unique_id=&quot;11454&quot;&gt;&lt;property id=&quot;20148&quot; value=&quot;5&quot;/&gt;&lt;property id=&quot;20300&quot; value=&quot;Slide 17 - &amp;quot;Crime Scene Tech Training&amp;quot;&quot;/&gt;&lt;property id=&quot;20307&quot; value=&quot;284&quot;/&gt;&lt;/object&gt;&lt;object type=&quot;3&quot; unique_id=&quot;11455&quot;&gt;&lt;property id=&quot;20148&quot; value=&quot;5&quot;/&gt;&lt;property id=&quot;20300&quot; value=&quot;Slide 18 - &amp;quot;Black Cap with Bloodstain and Bullet Impact&amp;quot;&quot;/&gt;&lt;property id=&quot;20307&quot; value=&quot;285&quot;/&gt;&lt;/object&gt;&lt;object type=&quot;3&quot; unique_id=&quot;11456&quot;&gt;&lt;property id=&quot;20148&quot; value=&quot;5&quot;/&gt;&lt;property id=&quot;20300&quot; value=&quot;Slide 19 - &amp;quot;Bullet Impact on Concrete and Furrow in Grass&amp;quot;&quot;/&gt;&lt;property id=&quot;20307&quot; value=&quot;286&quot;/&gt;&lt;/object&gt;&lt;object type=&quot;3&quot; unique_id=&quot;11457&quot;&gt;&lt;property id=&quot;20148&quot; value=&quot;5&quot;/&gt;&lt;property id=&quot;20300&quot; value=&quot;Slide 20 - &amp;quot;IR Images (note different hue)&amp;quot;&quot;/&gt;&lt;property id=&quot;20307&quot; value=&quot;287&quot;/&gt;&lt;/object&gt;&lt;object type=&quot;3&quot; unique_id=&quot;11458&quot;&gt;&lt;property id=&quot;20148&quot; value=&quot;5&quot;/&gt;&lt;property id=&quot;20300&quot; value=&quot;Slide 21 - &amp;quot;For What It is Worth:  Tips of the Trade&amp;quot;&quot;/&gt;&lt;property id=&quot;20307&quot; value=&quot;275&quot;/&gt;&lt;/object&gt;&lt;object type=&quot;3&quot; unique_id=&quot;11459&quot;&gt;&lt;property id=&quot;20148&quot; value=&quot;5&quot;/&gt;&lt;property id=&quot;20300&quot; value=&quot;Slide 22 - &amp;quot;UV Light with the Fuji IS-1&amp;quot;&quot;/&gt;&lt;property id=&quot;20307&quot; value=&quot;278&quot;/&gt;&lt;/object&gt;&lt;object type=&quot;3&quot; unique_id=&quot;11460&quot;&gt;&lt;property id=&quot;20148&quot; value=&quot;5&quot;/&gt;&lt;property id=&quot;20300&quot; value=&quot;Slide 23 - &amp;quot;UV Examples&amp;quot;&quot;/&gt;&lt;property id=&quot;20307&quot; value=&quot;279&quot;/&gt;&lt;/object&gt;&lt;object type=&quot;3&quot; unique_id=&quot;11461&quot;&gt;&lt;property id=&quot;20148&quot; value=&quot;5&quot;/&gt;&lt;property id=&quot;20300&quot; value=&quot;Slide 24 - &amp;quot;UV Otherwise&amp;quot;&quot;/&gt;&lt;property id=&quot;20307&quot; value=&quot;280&quot;/&gt;&lt;/object&gt;&lt;object type=&quot;3&quot; unique_id=&quot;11462&quot;&gt;&lt;property id=&quot;20148&quot; value=&quot;5&quot;/&gt;&lt;property id=&quot;20300&quot; value=&quot;Slide 25 - &amp;quot;The FUJI IS Pro&amp;quot;&quot;/&gt;&lt;property id=&quot;20307&quot; value=&quot;281&quot;/&gt;&lt;/object&gt;&lt;object type=&quot;3&quot; unique_id=&quot;11463&quot;&gt;&lt;property id=&quot;20148&quot; value=&quot;5&quot;/&gt;&lt;property id=&quot;20300&quot; value=&quot;Slide 26 - &amp;quot;UV Photography&amp;quot;&quot;/&gt;&lt;property id=&quot;20307&quot; value=&quot;282&quot;/&gt;&lt;/object&gt;&lt;object type=&quot;3&quot; unique_id=&quot;11464&quot;&gt;&lt;property id=&quot;20148&quot; value=&quot;5&quot;/&gt;&lt;property id=&quot;20300&quot; value=&quot;Slide 27 - &amp;quot;Have A Nice Day&amp;quot;&quot;/&gt;&lt;property id=&quot;20307&quot; value=&quot;271&quot;/&gt;&lt;/object&gt;&lt;/object&gt;&lt;object type=&quot;8&quot; unique_id=&quot;11493&quot;&gt;&lt;/object&gt;&lt;/object&gt;&lt;/database&gt;"/>
  <p:tag name="MMPROD_NEXTUNIQUEID" val="10011"/>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1420</Words>
  <Application>Microsoft Office PowerPoint</Application>
  <PresentationFormat>On-screen Show (4:3)</PresentationFormat>
  <Paragraphs>112</Paragraphs>
  <Slides>27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Default Design</vt:lpstr>
      <vt:lpstr>FUJI S9100IR (Infrared Digital Camera)</vt:lpstr>
      <vt:lpstr>It Is All About Light</vt:lpstr>
      <vt:lpstr>PowerPoint Presentation</vt:lpstr>
      <vt:lpstr>IR Digital Imaging (It is all about CONTRAST)</vt:lpstr>
      <vt:lpstr>How Do I Get the IR Light</vt:lpstr>
      <vt:lpstr>IR Light Sources</vt:lpstr>
      <vt:lpstr>Alternate Light Sources</vt:lpstr>
      <vt:lpstr>Setting Up the Fuji IR</vt:lpstr>
      <vt:lpstr>Fuji Camera Settings</vt:lpstr>
      <vt:lpstr>Fuji IR Buttons</vt:lpstr>
      <vt:lpstr>Fuji IR Buttons</vt:lpstr>
      <vt:lpstr> Taking An IR Image</vt:lpstr>
      <vt:lpstr>A Word About Light Intensity</vt:lpstr>
      <vt:lpstr>PowerPoint Presentation</vt:lpstr>
      <vt:lpstr>Domestic Assault Victim</vt:lpstr>
      <vt:lpstr>PowerPoint Presentation</vt:lpstr>
      <vt:lpstr>Crime Scene Tech Training</vt:lpstr>
      <vt:lpstr>Black Cap with Bloodstain and Bullet Impact</vt:lpstr>
      <vt:lpstr>Bullet Impact on Concrete and Furrow in Grass</vt:lpstr>
      <vt:lpstr>IR Images (note different hue)</vt:lpstr>
      <vt:lpstr>For What It is Worth:  Tips of the Trade</vt:lpstr>
      <vt:lpstr>UV Light with the Fuji IS-1</vt:lpstr>
      <vt:lpstr>UV Examples</vt:lpstr>
      <vt:lpstr>UV Otherwise</vt:lpstr>
      <vt:lpstr>The FUJI IS Pro</vt:lpstr>
      <vt:lpstr>UV Photography</vt:lpstr>
      <vt:lpstr>Have A Nice Day</vt:lpstr>
    </vt:vector>
  </TitlesOfParts>
  <Company>City of Lincoln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FUJI S9100IR (Infrared Digital Camera)</dc:title>
  <dc:creator>Larry Barksdale</dc:creator>
  <cp:lastModifiedBy>Larry Barksdale</cp:lastModifiedBy>
  <cp:revision>57</cp:revision>
  <dcterms:created xsi:type="dcterms:W3CDTF">2008-01-10T19:41:31Z</dcterms:created>
  <dcterms:modified xsi:type="dcterms:W3CDTF">2016-06-20T18:32:04Z</dcterms:modified>
</cp:coreProperties>
</file>